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Archivo Black" charset="1" panose="020B0A03020202020B04"/>
      <p:regular r:id="rId35"/>
    </p:embeddedFont>
    <p:embeddedFont>
      <p:font typeface="Times New Roman Bold" charset="1" panose="02030802070405020303"/>
      <p:regular r:id="rId36"/>
    </p:embeddedFont>
    <p:embeddedFont>
      <p:font typeface="Times New Roman" charset="1" panose="020305020704050203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https://machinelearningmastery.com/feature-selection-machine-learning-python/" TargetMode="External" Type="http://schemas.openxmlformats.org/officeDocument/2006/relationships/hyperlink"/><Relationship Id="rId11" Target="https://dev.mysql.com/doc/connector-python/en/connector-python-example-connecting.html" TargetMode="External" Type="http://schemas.openxmlformats.org/officeDocument/2006/relationships/hyperlink"/><Relationship Id="rId12" Target="https://dev.mysql.com/doc/connector-python/en/connector-python-example-connecting.html" TargetMode="External" Type="http://schemas.openxmlformats.org/officeDocument/2006/relationships/hyperlink"/><Relationship Id="rId13" Target="https://zebrabi.com/how-to-create-and-maintain-interactive-dashboards-in-power-bi/" TargetMode="External" Type="http://schemas.openxmlformats.org/officeDocument/2006/relationships/hyperlink"/><Relationship Id="rId14" Target="https://zebrabi.com/how-to-create-and-maintain-interactive-dashboards-in-power-bi/" TargetMode="External" Type="http://schemas.openxmlformats.org/officeDocument/2006/relationships/hyperlink"/><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https://www.researchgate.net/publication/283522005_Anomaly_and_event_detection_for_unsupervised_athlete_performance_data" TargetMode="External" Type="http://schemas.openxmlformats.org/officeDocument/2006/relationships/hyperlink"/><Relationship Id="rId6" Target="https://www.astera.com/type/blog/build-a-data-pipeline/" TargetMode="External" Type="http://schemas.openxmlformats.org/officeDocument/2006/relationships/hyperlink"/><Relationship Id="rId7" Target="https://community.sap.com/t5/technology-blogs-by-sap/outlier-detection-by-clustering-using-python-machine-learning-client-for/ba-p/13469349" TargetMode="External" Type="http://schemas.openxmlformats.org/officeDocument/2006/relationships/hyperlink"/><Relationship Id="rId8" Target="https://community.sap.com/t5/technology-blogs-by-sap/outlier-detection-by-clustering-using-python-machine-learning-client-for/ba-p/13469349" TargetMode="External" Type="http://schemas.openxmlformats.org/officeDocument/2006/relationships/hyperlink"/><Relationship Id="rId9" Target="https://machinelearningmastery.com/feature-selection-machine-learning-python/"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https://github.com/hithachoudhary/Internship-Phase-2-Capstone-Project.git"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05425" y="565037"/>
            <a:ext cx="4572756" cy="4482000"/>
          </a:xfrm>
          <a:custGeom>
            <a:avLst/>
            <a:gdLst/>
            <a:ahLst/>
            <a:cxnLst/>
            <a:rect r="r" b="b" t="t" l="l"/>
            <a:pathLst>
              <a:path h="4482000" w="4572756">
                <a:moveTo>
                  <a:pt x="0" y="0"/>
                </a:moveTo>
                <a:lnTo>
                  <a:pt x="4572756" y="0"/>
                </a:lnTo>
                <a:lnTo>
                  <a:pt x="4572756" y="4481999"/>
                </a:lnTo>
                <a:lnTo>
                  <a:pt x="0" y="4481999"/>
                </a:lnTo>
                <a:lnTo>
                  <a:pt x="0" y="0"/>
                </a:lnTo>
                <a:close/>
              </a:path>
            </a:pathLst>
          </a:custGeom>
          <a:blipFill>
            <a:blip r:embed="rId3"/>
            <a:stretch>
              <a:fillRect l="0" t="-38" r="0" b="-38"/>
            </a:stretch>
          </a:blipFill>
        </p:spPr>
      </p:sp>
      <p:sp>
        <p:nvSpPr>
          <p:cNvPr name="TextBox 4" id="4"/>
          <p:cNvSpPr txBox="true"/>
          <p:nvPr/>
        </p:nvSpPr>
        <p:spPr>
          <a:xfrm rot="0">
            <a:off x="2377440" y="4601457"/>
            <a:ext cx="13533120" cy="948309"/>
          </a:xfrm>
          <a:prstGeom prst="rect">
            <a:avLst/>
          </a:prstGeom>
        </p:spPr>
        <p:txBody>
          <a:bodyPr anchor="t" rtlCol="false" tIns="0" lIns="0" bIns="0" rIns="0">
            <a:spAutoFit/>
          </a:bodyPr>
          <a:lstStyle/>
          <a:p>
            <a:pPr algn="ctr">
              <a:lnSpc>
                <a:spcPts val="7128"/>
              </a:lnSpc>
            </a:pPr>
            <a:r>
              <a:rPr lang="en-US" sz="6600" spc="-450">
                <a:solidFill>
                  <a:srgbClr val="000000"/>
                </a:solidFill>
                <a:latin typeface="Archivo Black"/>
              </a:rPr>
              <a:t>Futurense Technologies</a:t>
            </a:r>
          </a:p>
        </p:txBody>
      </p:sp>
      <p:sp>
        <p:nvSpPr>
          <p:cNvPr name="TextBox 5" id="5"/>
          <p:cNvSpPr txBox="true"/>
          <p:nvPr/>
        </p:nvSpPr>
        <p:spPr>
          <a:xfrm rot="0">
            <a:off x="2013296" y="5435466"/>
            <a:ext cx="13533120" cy="4259961"/>
          </a:xfrm>
          <a:prstGeom prst="rect">
            <a:avLst/>
          </a:prstGeom>
        </p:spPr>
        <p:txBody>
          <a:bodyPr anchor="t" rtlCol="false" tIns="0" lIns="0" bIns="0" rIns="0">
            <a:spAutoFit/>
          </a:bodyPr>
          <a:lstStyle/>
          <a:p>
            <a:pPr algn="ctr">
              <a:lnSpc>
                <a:spcPts val="4752"/>
              </a:lnSpc>
            </a:pPr>
            <a:r>
              <a:rPr lang="en-US" sz="3600" spc="-223">
                <a:solidFill>
                  <a:srgbClr val="000000"/>
                </a:solidFill>
                <a:latin typeface="Times New Roman Bold"/>
              </a:rPr>
              <a:t>Project Report</a:t>
            </a:r>
          </a:p>
          <a:p>
            <a:pPr algn="ctr">
              <a:lnSpc>
                <a:spcPts val="4752"/>
              </a:lnSpc>
            </a:pPr>
            <a:r>
              <a:rPr lang="en-US" sz="3600" spc="-225">
                <a:solidFill>
                  <a:srgbClr val="000000"/>
                </a:solidFill>
                <a:latin typeface="Times New Roman"/>
              </a:rPr>
              <a:t>    Data-driven Decisions: Leveraging Football Statistics for Success</a:t>
            </a:r>
          </a:p>
          <a:p>
            <a:pPr algn="ctr">
              <a:lnSpc>
                <a:spcPts val="4752"/>
              </a:lnSpc>
            </a:pPr>
            <a:r>
              <a:rPr lang="en-US" sz="3600" spc="-225">
                <a:solidFill>
                  <a:srgbClr val="000000"/>
                </a:solidFill>
                <a:latin typeface="Times New Roman Bold"/>
              </a:rPr>
              <a:t>Group Name:</a:t>
            </a:r>
            <a:r>
              <a:rPr lang="en-US" sz="3600" spc="-225">
                <a:solidFill>
                  <a:srgbClr val="000000"/>
                </a:solidFill>
                <a:latin typeface="Times New Roman"/>
              </a:rPr>
              <a:t> Strategy Stars</a:t>
            </a:r>
          </a:p>
          <a:p>
            <a:pPr algn="ctr">
              <a:lnSpc>
                <a:spcPts val="4752"/>
              </a:lnSpc>
            </a:pPr>
            <a:r>
              <a:rPr lang="en-US" sz="3600" spc="-225">
                <a:solidFill>
                  <a:srgbClr val="000000"/>
                </a:solidFill>
                <a:latin typeface="Times New Roman Bold"/>
              </a:rPr>
              <a:t>Names:</a:t>
            </a:r>
          </a:p>
          <a:p>
            <a:pPr algn="ctr">
              <a:lnSpc>
                <a:spcPts val="4752"/>
              </a:lnSpc>
            </a:pPr>
            <a:r>
              <a:rPr lang="en-US" sz="3600" spc="-225">
                <a:solidFill>
                  <a:srgbClr val="000000"/>
                </a:solidFill>
                <a:latin typeface="Times New Roman"/>
              </a:rPr>
              <a:t>1. Hitha Choudhary G - 22BTRAD015</a:t>
            </a:r>
          </a:p>
          <a:p>
            <a:pPr algn="ctr">
              <a:lnSpc>
                <a:spcPts val="4752"/>
              </a:lnSpc>
            </a:pPr>
            <a:r>
              <a:rPr lang="en-US" sz="3600" spc="-225">
                <a:solidFill>
                  <a:srgbClr val="000000"/>
                </a:solidFill>
                <a:latin typeface="Times New Roman"/>
              </a:rPr>
              <a:t>2. K Shreeshanth - 22BTRAD017</a:t>
            </a:r>
          </a:p>
          <a:p>
            <a:pPr algn="ctr">
              <a:lnSpc>
                <a:spcPts val="4752"/>
              </a:lnSpc>
            </a:pPr>
            <a:r>
              <a:rPr lang="en-US" sz="3600" spc="-225">
                <a:solidFill>
                  <a:srgbClr val="000000"/>
                </a:solidFill>
                <a:latin typeface="Times New Roman"/>
              </a:rPr>
              <a:t>3. Lakshya Sharma - 22BTRAD021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2234778" y="4422966"/>
            <a:ext cx="5825370" cy="5673257"/>
          </a:xfrm>
          <a:custGeom>
            <a:avLst/>
            <a:gdLst/>
            <a:ahLst/>
            <a:cxnLst/>
            <a:rect r="r" b="b" t="t" l="l"/>
            <a:pathLst>
              <a:path h="5673257" w="5825370">
                <a:moveTo>
                  <a:pt x="0" y="0"/>
                </a:moveTo>
                <a:lnTo>
                  <a:pt x="5825370" y="0"/>
                </a:lnTo>
                <a:lnTo>
                  <a:pt x="5825370" y="5673257"/>
                </a:lnTo>
                <a:lnTo>
                  <a:pt x="0" y="5673257"/>
                </a:lnTo>
                <a:lnTo>
                  <a:pt x="0" y="0"/>
                </a:lnTo>
                <a:close/>
              </a:path>
            </a:pathLst>
          </a:custGeom>
          <a:blipFill>
            <a:blip r:embed="rId5"/>
            <a:stretch>
              <a:fillRect l="0" t="0" r="0" b="0"/>
            </a:stretch>
          </a:blipFill>
        </p:spPr>
      </p:sp>
      <p:sp>
        <p:nvSpPr>
          <p:cNvPr name="Freeform 6" id="6"/>
          <p:cNvSpPr/>
          <p:nvPr/>
        </p:nvSpPr>
        <p:spPr>
          <a:xfrm flipH="false" flipV="false" rot="0">
            <a:off x="8863590" y="4414829"/>
            <a:ext cx="5179700" cy="5689530"/>
          </a:xfrm>
          <a:custGeom>
            <a:avLst/>
            <a:gdLst/>
            <a:ahLst/>
            <a:cxnLst/>
            <a:rect r="r" b="b" t="t" l="l"/>
            <a:pathLst>
              <a:path h="5689530" w="5179700">
                <a:moveTo>
                  <a:pt x="0" y="0"/>
                </a:moveTo>
                <a:lnTo>
                  <a:pt x="5179700" y="0"/>
                </a:lnTo>
                <a:lnTo>
                  <a:pt x="5179700" y="5689530"/>
                </a:lnTo>
                <a:lnTo>
                  <a:pt x="0" y="5689530"/>
                </a:lnTo>
                <a:lnTo>
                  <a:pt x="0" y="0"/>
                </a:lnTo>
                <a:close/>
              </a:path>
            </a:pathLst>
          </a:custGeom>
          <a:blipFill>
            <a:blip r:embed="rId6"/>
            <a:stretch>
              <a:fillRect l="0" t="0" r="0" b="0"/>
            </a:stretch>
          </a:blipFill>
        </p:spPr>
      </p:sp>
      <p:sp>
        <p:nvSpPr>
          <p:cNvPr name="TextBox 7" id="7"/>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8" id="8"/>
          <p:cNvSpPr txBox="true"/>
          <p:nvPr/>
        </p:nvSpPr>
        <p:spPr>
          <a:xfrm rot="0">
            <a:off x="824373" y="1677547"/>
            <a:ext cx="12544920" cy="2553699"/>
          </a:xfrm>
          <a:prstGeom prst="rect">
            <a:avLst/>
          </a:prstGeom>
        </p:spPr>
        <p:txBody>
          <a:bodyPr anchor="t" rtlCol="false" tIns="0" lIns="0" bIns="0" rIns="0">
            <a:spAutoFit/>
          </a:bodyPr>
          <a:lstStyle/>
          <a:p>
            <a:pPr algn="l">
              <a:lnSpc>
                <a:spcPts val="3953"/>
              </a:lnSpc>
            </a:pPr>
            <a:r>
              <a:rPr lang="en-US" sz="2995" spc="-185">
                <a:solidFill>
                  <a:srgbClr val="000000"/>
                </a:solidFill>
                <a:latin typeface="Times New Roman Bold"/>
              </a:rPr>
              <a:t>Problem Statement-3: Data Ingestion Strategies</a:t>
            </a:r>
          </a:p>
          <a:p>
            <a:pPr algn="l" marL="646711" indent="-323356" lvl="1">
              <a:lnSpc>
                <a:spcPts val="3953"/>
              </a:lnSpc>
              <a:buFont typeface="Arial"/>
              <a:buChar char="•"/>
            </a:pPr>
            <a:r>
              <a:rPr lang="en-US" sz="2995" spc="-185">
                <a:solidFill>
                  <a:srgbClr val="000000"/>
                </a:solidFill>
                <a:latin typeface="Times New Roman"/>
              </a:rPr>
              <a:t>Connecting to the MySQL server database  </a:t>
            </a:r>
          </a:p>
          <a:p>
            <a:pPr algn="l" marL="646711" indent="-323356" lvl="1">
              <a:lnSpc>
                <a:spcPts val="3953"/>
              </a:lnSpc>
              <a:buFont typeface="Arial"/>
              <a:buChar char="•"/>
            </a:pPr>
            <a:r>
              <a:rPr lang="en-US" sz="2995" spc="-185">
                <a:solidFill>
                  <a:srgbClr val="000000"/>
                </a:solidFill>
                <a:latin typeface="Times New Roman"/>
              </a:rPr>
              <a:t>Ingesting the data in a bulk  </a:t>
            </a:r>
          </a:p>
          <a:p>
            <a:pPr algn="l" marL="646711" indent="-323356" lvl="1">
              <a:lnSpc>
                <a:spcPts val="3953"/>
              </a:lnSpc>
              <a:buFont typeface="Arial"/>
              <a:buChar char="•"/>
            </a:pPr>
            <a:r>
              <a:rPr lang="en-US" sz="2995" spc="-185">
                <a:solidFill>
                  <a:srgbClr val="000000"/>
                </a:solidFill>
                <a:latin typeface="Times New Roman"/>
              </a:rPr>
              <a:t>Creation of index to optimize storage </a:t>
            </a:r>
          </a:p>
          <a:p>
            <a:pPr algn="l" marL="646711" indent="-323356" lvl="1">
              <a:lnSpc>
                <a:spcPts val="3953"/>
              </a:lnSpc>
              <a:buFont typeface="Arial"/>
              <a:buChar char="•"/>
            </a:pPr>
            <a:r>
              <a:rPr lang="en-US" sz="2995" spc="-187">
                <a:solidFill>
                  <a:srgbClr val="000000"/>
                </a:solidFill>
                <a:latin typeface="Times New Roman"/>
              </a:rPr>
              <a:t>Implementation of logging to monitor and track the ingestion process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3227219" y="2250696"/>
            <a:ext cx="11059392" cy="6542943"/>
          </a:xfrm>
          <a:custGeom>
            <a:avLst/>
            <a:gdLst/>
            <a:ahLst/>
            <a:cxnLst/>
            <a:rect r="r" b="b" t="t" l="l"/>
            <a:pathLst>
              <a:path h="6542943" w="11059392">
                <a:moveTo>
                  <a:pt x="0" y="0"/>
                </a:moveTo>
                <a:lnTo>
                  <a:pt x="11059392" y="0"/>
                </a:lnTo>
                <a:lnTo>
                  <a:pt x="11059392" y="6542943"/>
                </a:lnTo>
                <a:lnTo>
                  <a:pt x="0" y="6542943"/>
                </a:lnTo>
                <a:lnTo>
                  <a:pt x="0" y="0"/>
                </a:lnTo>
                <a:close/>
              </a:path>
            </a:pathLst>
          </a:custGeom>
          <a:blipFill>
            <a:blip r:embed="rId5"/>
            <a:stretch>
              <a:fillRect l="0" t="0" r="0" b="0"/>
            </a:stretch>
          </a:blipFill>
        </p:spPr>
      </p:sp>
      <p:sp>
        <p:nvSpPr>
          <p:cNvPr name="TextBox 6" id="6"/>
          <p:cNvSpPr txBox="true"/>
          <p:nvPr/>
        </p:nvSpPr>
        <p:spPr>
          <a:xfrm rot="0">
            <a:off x="3182645" y="97155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Description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grpSp>
        <p:nvGrpSpPr>
          <p:cNvPr name="Group 5" id="5"/>
          <p:cNvGrpSpPr/>
          <p:nvPr/>
        </p:nvGrpSpPr>
        <p:grpSpPr>
          <a:xfrm rot="0">
            <a:off x="1028700" y="3365908"/>
            <a:ext cx="7676355" cy="2928043"/>
            <a:chOff x="0" y="0"/>
            <a:chExt cx="10235140" cy="3904058"/>
          </a:xfrm>
        </p:grpSpPr>
        <p:sp>
          <p:nvSpPr>
            <p:cNvPr name="Freeform 6" id="6" descr="Graphical user interface, application  Description automatically generated"/>
            <p:cNvSpPr/>
            <p:nvPr/>
          </p:nvSpPr>
          <p:spPr>
            <a:xfrm flipH="false" flipV="false" rot="0">
              <a:off x="0" y="0"/>
              <a:ext cx="10235140" cy="3904058"/>
            </a:xfrm>
            <a:custGeom>
              <a:avLst/>
              <a:gdLst/>
              <a:ahLst/>
              <a:cxnLst/>
              <a:rect r="r" b="b" t="t" l="l"/>
              <a:pathLst>
                <a:path h="3904058" w="10235140">
                  <a:moveTo>
                    <a:pt x="0" y="0"/>
                  </a:moveTo>
                  <a:lnTo>
                    <a:pt x="10235140" y="0"/>
                  </a:lnTo>
                  <a:lnTo>
                    <a:pt x="10235140" y="3904058"/>
                  </a:lnTo>
                  <a:lnTo>
                    <a:pt x="0" y="3904058"/>
                  </a:lnTo>
                  <a:lnTo>
                    <a:pt x="0" y="0"/>
                  </a:lnTo>
                  <a:close/>
                </a:path>
              </a:pathLst>
            </a:custGeom>
            <a:blipFill>
              <a:blip r:embed="rId5"/>
              <a:stretch>
                <a:fillRect l="-6733" t="-70950" r="-15299" b="-148980"/>
              </a:stretch>
            </a:blipFill>
            <a:ln w="47625" cap="sq">
              <a:solidFill>
                <a:srgbClr val="000000"/>
              </a:solidFill>
              <a:prstDash val="solid"/>
              <a:miter/>
            </a:ln>
          </p:spPr>
        </p:sp>
        <p:sp>
          <p:nvSpPr>
            <p:cNvPr name="Freeform 7" id="7"/>
            <p:cNvSpPr/>
            <p:nvPr/>
          </p:nvSpPr>
          <p:spPr>
            <a:xfrm flipH="false" flipV="false" rot="0">
              <a:off x="219172" y="194368"/>
              <a:ext cx="9796795" cy="3515321"/>
            </a:xfrm>
            <a:custGeom>
              <a:avLst/>
              <a:gdLst/>
              <a:ahLst/>
              <a:cxnLst/>
              <a:rect r="r" b="b" t="t" l="l"/>
              <a:pathLst>
                <a:path h="3515321" w="9796795">
                  <a:moveTo>
                    <a:pt x="0" y="0"/>
                  </a:moveTo>
                  <a:lnTo>
                    <a:pt x="9796796" y="0"/>
                  </a:lnTo>
                  <a:lnTo>
                    <a:pt x="9796796" y="3515321"/>
                  </a:lnTo>
                  <a:lnTo>
                    <a:pt x="0" y="3515321"/>
                  </a:lnTo>
                  <a:lnTo>
                    <a:pt x="0" y="0"/>
                  </a:lnTo>
                  <a:close/>
                </a:path>
              </a:pathLst>
            </a:custGeom>
            <a:blipFill>
              <a:blip r:embed="rId6"/>
              <a:stretch>
                <a:fillRect l="0" t="0" r="0" b="0"/>
              </a:stretch>
            </a:blipFill>
          </p:spPr>
        </p:sp>
      </p:grpSp>
      <p:grpSp>
        <p:nvGrpSpPr>
          <p:cNvPr name="Group 8" id="8"/>
          <p:cNvGrpSpPr/>
          <p:nvPr/>
        </p:nvGrpSpPr>
        <p:grpSpPr>
          <a:xfrm rot="0">
            <a:off x="9576112" y="2783150"/>
            <a:ext cx="6957567" cy="4111825"/>
            <a:chOff x="0" y="0"/>
            <a:chExt cx="9276756" cy="5482433"/>
          </a:xfrm>
        </p:grpSpPr>
        <p:sp>
          <p:nvSpPr>
            <p:cNvPr name="Freeform 9" id="9" descr="Graphical user interface, application  Description automatically generated"/>
            <p:cNvSpPr/>
            <p:nvPr/>
          </p:nvSpPr>
          <p:spPr>
            <a:xfrm flipH="false" flipV="false" rot="0">
              <a:off x="0" y="0"/>
              <a:ext cx="9276756" cy="5482433"/>
            </a:xfrm>
            <a:custGeom>
              <a:avLst/>
              <a:gdLst/>
              <a:ahLst/>
              <a:cxnLst/>
              <a:rect r="r" b="b" t="t" l="l"/>
              <a:pathLst>
                <a:path h="5482433" w="9276756">
                  <a:moveTo>
                    <a:pt x="0" y="0"/>
                  </a:moveTo>
                  <a:lnTo>
                    <a:pt x="9276756" y="0"/>
                  </a:lnTo>
                  <a:lnTo>
                    <a:pt x="9276756" y="5482433"/>
                  </a:lnTo>
                  <a:lnTo>
                    <a:pt x="0" y="5482433"/>
                  </a:lnTo>
                  <a:lnTo>
                    <a:pt x="0" y="0"/>
                  </a:lnTo>
                  <a:close/>
                </a:path>
              </a:pathLst>
            </a:custGeom>
            <a:blipFill>
              <a:blip r:embed="rId5"/>
              <a:stretch>
                <a:fillRect l="-6252" t="-56346" r="-4058" b="-30309"/>
              </a:stretch>
            </a:blipFill>
            <a:ln w="47625" cap="sq">
              <a:solidFill>
                <a:srgbClr val="000000"/>
              </a:solidFill>
              <a:prstDash val="solid"/>
              <a:miter/>
            </a:ln>
          </p:spPr>
        </p:sp>
        <p:sp>
          <p:nvSpPr>
            <p:cNvPr name="Freeform 10" id="10"/>
            <p:cNvSpPr/>
            <p:nvPr/>
          </p:nvSpPr>
          <p:spPr>
            <a:xfrm flipH="false" flipV="false" rot="0">
              <a:off x="158849" y="219615"/>
              <a:ext cx="8959058" cy="5043203"/>
            </a:xfrm>
            <a:custGeom>
              <a:avLst/>
              <a:gdLst/>
              <a:ahLst/>
              <a:cxnLst/>
              <a:rect r="r" b="b" t="t" l="l"/>
              <a:pathLst>
                <a:path h="5043203" w="8959058">
                  <a:moveTo>
                    <a:pt x="0" y="0"/>
                  </a:moveTo>
                  <a:lnTo>
                    <a:pt x="8959058" y="0"/>
                  </a:lnTo>
                  <a:lnTo>
                    <a:pt x="8959058" y="5043203"/>
                  </a:lnTo>
                  <a:lnTo>
                    <a:pt x="0" y="5043203"/>
                  </a:lnTo>
                  <a:lnTo>
                    <a:pt x="0" y="0"/>
                  </a:lnTo>
                  <a:close/>
                </a:path>
              </a:pathLst>
            </a:custGeom>
            <a:blipFill>
              <a:blip r:embed="rId7"/>
              <a:stretch>
                <a:fillRect l="0" t="0" r="0" b="0"/>
              </a:stretch>
            </a:blipFill>
          </p:spPr>
        </p:sp>
      </p:grpSp>
      <p:sp>
        <p:nvSpPr>
          <p:cNvPr name="TextBox 11" id="11"/>
          <p:cNvSpPr txBox="true"/>
          <p:nvPr/>
        </p:nvSpPr>
        <p:spPr>
          <a:xfrm rot="0">
            <a:off x="3356043" y="1530703"/>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sp>
        <p:nvSpPr>
          <p:cNvPr name="TextBox 12" id="12"/>
          <p:cNvSpPr txBox="true"/>
          <p:nvPr/>
        </p:nvSpPr>
        <p:spPr>
          <a:xfrm rot="0">
            <a:off x="5351889" y="8489880"/>
            <a:ext cx="7584222"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3: Data Ingestion Strategies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10342966" y="3411678"/>
            <a:ext cx="6141142" cy="6074148"/>
          </a:xfrm>
          <a:custGeom>
            <a:avLst/>
            <a:gdLst/>
            <a:ahLst/>
            <a:cxnLst/>
            <a:rect r="r" b="b" t="t" l="l"/>
            <a:pathLst>
              <a:path h="6074148" w="6141142">
                <a:moveTo>
                  <a:pt x="0" y="0"/>
                </a:moveTo>
                <a:lnTo>
                  <a:pt x="6141142" y="0"/>
                </a:lnTo>
                <a:lnTo>
                  <a:pt x="6141142" y="6074148"/>
                </a:lnTo>
                <a:lnTo>
                  <a:pt x="0" y="6074148"/>
                </a:lnTo>
                <a:lnTo>
                  <a:pt x="0" y="0"/>
                </a:lnTo>
                <a:close/>
              </a:path>
            </a:pathLst>
          </a:custGeom>
          <a:blipFill>
            <a:blip r:embed="rId5"/>
            <a:stretch>
              <a:fillRect l="0" t="0" r="0" b="0"/>
            </a:stretch>
          </a:blipFill>
        </p:spPr>
      </p:sp>
      <p:sp>
        <p:nvSpPr>
          <p:cNvPr name="Freeform 6" id="6"/>
          <p:cNvSpPr/>
          <p:nvPr/>
        </p:nvSpPr>
        <p:spPr>
          <a:xfrm flipH="false" flipV="false" rot="0">
            <a:off x="343556" y="4811401"/>
            <a:ext cx="9274008" cy="879860"/>
          </a:xfrm>
          <a:custGeom>
            <a:avLst/>
            <a:gdLst/>
            <a:ahLst/>
            <a:cxnLst/>
            <a:rect r="r" b="b" t="t" l="l"/>
            <a:pathLst>
              <a:path h="879860" w="9274008">
                <a:moveTo>
                  <a:pt x="0" y="0"/>
                </a:moveTo>
                <a:lnTo>
                  <a:pt x="9274008" y="0"/>
                </a:lnTo>
                <a:lnTo>
                  <a:pt x="9274008" y="879860"/>
                </a:lnTo>
                <a:lnTo>
                  <a:pt x="0" y="879860"/>
                </a:lnTo>
                <a:lnTo>
                  <a:pt x="0" y="0"/>
                </a:lnTo>
                <a:close/>
              </a:path>
            </a:pathLst>
          </a:custGeom>
          <a:blipFill>
            <a:blip r:embed="rId6"/>
            <a:stretch>
              <a:fillRect l="0" t="0" r="0" b="0"/>
            </a:stretch>
          </a:blipFill>
        </p:spPr>
      </p:sp>
      <p:sp>
        <p:nvSpPr>
          <p:cNvPr name="Freeform 7" id="7"/>
          <p:cNvSpPr/>
          <p:nvPr/>
        </p:nvSpPr>
        <p:spPr>
          <a:xfrm flipH="false" flipV="false" rot="0">
            <a:off x="343556" y="6100836"/>
            <a:ext cx="9744636" cy="1830640"/>
          </a:xfrm>
          <a:custGeom>
            <a:avLst/>
            <a:gdLst/>
            <a:ahLst/>
            <a:cxnLst/>
            <a:rect r="r" b="b" t="t" l="l"/>
            <a:pathLst>
              <a:path h="1830640" w="9744636">
                <a:moveTo>
                  <a:pt x="0" y="0"/>
                </a:moveTo>
                <a:lnTo>
                  <a:pt x="9744636" y="0"/>
                </a:lnTo>
                <a:lnTo>
                  <a:pt x="9744636" y="1830640"/>
                </a:lnTo>
                <a:lnTo>
                  <a:pt x="0" y="1830640"/>
                </a:lnTo>
                <a:lnTo>
                  <a:pt x="0" y="0"/>
                </a:lnTo>
                <a:close/>
              </a:path>
            </a:pathLst>
          </a:custGeom>
          <a:blipFill>
            <a:blip r:embed="rId7"/>
            <a:stretch>
              <a:fillRect l="0" t="0" r="0" b="0"/>
            </a:stretch>
          </a:blipFill>
        </p:spPr>
      </p:sp>
      <p:sp>
        <p:nvSpPr>
          <p:cNvPr name="TextBox 8" id="8"/>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9" id="9"/>
          <p:cNvSpPr txBox="true"/>
          <p:nvPr/>
        </p:nvSpPr>
        <p:spPr>
          <a:xfrm rot="0">
            <a:off x="343556" y="1696597"/>
            <a:ext cx="9999410" cy="3383313"/>
          </a:xfrm>
          <a:prstGeom prst="rect">
            <a:avLst/>
          </a:prstGeom>
        </p:spPr>
        <p:txBody>
          <a:bodyPr anchor="t" rtlCol="false" tIns="0" lIns="0" bIns="0" rIns="0">
            <a:spAutoFit/>
          </a:bodyPr>
          <a:lstStyle/>
          <a:p>
            <a:pPr algn="l">
              <a:lnSpc>
                <a:spcPts val="3000"/>
              </a:lnSpc>
            </a:pPr>
            <a:r>
              <a:rPr lang="en-US" sz="2272" spc="-140">
                <a:solidFill>
                  <a:srgbClr val="000000"/>
                </a:solidFill>
                <a:latin typeface="Times New Roman Bold"/>
              </a:rPr>
              <a:t>Problem Statement-4: Pass Completion Rate vs Assists</a:t>
            </a:r>
          </a:p>
          <a:p>
            <a:pPr algn="l">
              <a:lnSpc>
                <a:spcPts val="3396"/>
              </a:lnSpc>
            </a:pPr>
            <a:r>
              <a:rPr lang="en-US" sz="2572" spc="-159">
                <a:solidFill>
                  <a:srgbClr val="000000"/>
                </a:solidFill>
                <a:latin typeface="Times New Roman Bold"/>
              </a:rPr>
              <a:t>  </a:t>
            </a:r>
            <a:r>
              <a:rPr lang="en-US" sz="2572" spc="-159">
                <a:solidFill>
                  <a:srgbClr val="000000"/>
                </a:solidFill>
                <a:latin typeface="Times New Roman"/>
              </a:rPr>
              <a:t>(1)To identify outlier using DBSCAN.</a:t>
            </a:r>
          </a:p>
          <a:p>
            <a:pPr algn="l">
              <a:lnSpc>
                <a:spcPts val="3396"/>
              </a:lnSpc>
            </a:pPr>
            <a:r>
              <a:rPr lang="en-US" sz="2572" spc="-159">
                <a:solidFill>
                  <a:srgbClr val="000000"/>
                </a:solidFill>
                <a:latin typeface="Times New Roman"/>
              </a:rPr>
              <a:t>  (2) To identify outlier  using isolation forest  and handling them. </a:t>
            </a:r>
          </a:p>
          <a:p>
            <a:pPr algn="l">
              <a:lnSpc>
                <a:spcPts val="3396"/>
              </a:lnSpc>
            </a:pPr>
            <a:r>
              <a:rPr lang="en-US" sz="2572" spc="-159">
                <a:solidFill>
                  <a:srgbClr val="000000"/>
                </a:solidFill>
                <a:latin typeface="Times New Roman"/>
              </a:rPr>
              <a:t>  (3)Using the handled data for liner regression analysis to find the best fit                    line.</a:t>
            </a:r>
          </a:p>
          <a:p>
            <a:pPr algn="l">
              <a:lnSpc>
                <a:spcPts val="3396"/>
              </a:lnSpc>
            </a:pPr>
            <a:r>
              <a:rPr lang="en-US" sz="2572" spc="-159">
                <a:solidFill>
                  <a:srgbClr val="000000"/>
                </a:solidFill>
                <a:latin typeface="Times New Roman"/>
              </a:rPr>
              <a:t>  (4)Scatter plot is used for visualization. </a:t>
            </a:r>
          </a:p>
          <a:p>
            <a:pPr algn="l">
              <a:lnSpc>
                <a:spcPts val="3264"/>
              </a:lnSpc>
            </a:pPr>
          </a:p>
          <a:p>
            <a:pPr algn="l">
              <a:lnSpc>
                <a:spcPts val="326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182645" y="1170848"/>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5646265" y="5866396"/>
            <a:ext cx="5542905" cy="3391904"/>
            <a:chOff x="0" y="0"/>
            <a:chExt cx="7390540" cy="4522538"/>
          </a:xfrm>
        </p:grpSpPr>
        <p:sp>
          <p:nvSpPr>
            <p:cNvPr name="Freeform 7" id="7" descr="Graphical user interface, application  Description automatically generated"/>
            <p:cNvSpPr/>
            <p:nvPr/>
          </p:nvSpPr>
          <p:spPr>
            <a:xfrm flipH="false" flipV="false" rot="0">
              <a:off x="0" y="0"/>
              <a:ext cx="7390540" cy="4522538"/>
            </a:xfrm>
            <a:custGeom>
              <a:avLst/>
              <a:gdLst/>
              <a:ahLst/>
              <a:cxnLst/>
              <a:rect r="r" b="b" t="t" l="l"/>
              <a:pathLst>
                <a:path h="4522538" w="7390540">
                  <a:moveTo>
                    <a:pt x="0" y="0"/>
                  </a:moveTo>
                  <a:lnTo>
                    <a:pt x="7390540" y="0"/>
                  </a:lnTo>
                  <a:lnTo>
                    <a:pt x="7390540" y="4522538"/>
                  </a:lnTo>
                  <a:lnTo>
                    <a:pt x="0" y="4522538"/>
                  </a:lnTo>
                  <a:lnTo>
                    <a:pt x="0" y="0"/>
                  </a:lnTo>
                  <a:close/>
                </a:path>
              </a:pathLst>
            </a:custGeom>
            <a:blipFill>
              <a:blip r:embed="rId5"/>
              <a:stretch>
                <a:fillRect l="-12809" t="-38765" r="-8294" b="-59137"/>
              </a:stretch>
            </a:blipFill>
            <a:ln w="38100" cap="sq">
              <a:solidFill>
                <a:srgbClr val="000000"/>
              </a:solidFill>
              <a:prstDash val="solid"/>
              <a:miter/>
            </a:ln>
          </p:spPr>
        </p:sp>
        <p:sp>
          <p:nvSpPr>
            <p:cNvPr name="Freeform 8" id="8"/>
            <p:cNvSpPr/>
            <p:nvPr/>
          </p:nvSpPr>
          <p:spPr>
            <a:xfrm flipH="false" flipV="false" rot="0">
              <a:off x="166815" y="150856"/>
              <a:ext cx="7056911" cy="4126788"/>
            </a:xfrm>
            <a:custGeom>
              <a:avLst/>
              <a:gdLst/>
              <a:ahLst/>
              <a:cxnLst/>
              <a:rect r="r" b="b" t="t" l="l"/>
              <a:pathLst>
                <a:path h="4126788" w="7056911">
                  <a:moveTo>
                    <a:pt x="0" y="0"/>
                  </a:moveTo>
                  <a:lnTo>
                    <a:pt x="7056911" y="0"/>
                  </a:lnTo>
                  <a:lnTo>
                    <a:pt x="7056911" y="4126788"/>
                  </a:lnTo>
                  <a:lnTo>
                    <a:pt x="0" y="4126788"/>
                  </a:lnTo>
                  <a:lnTo>
                    <a:pt x="0" y="0"/>
                  </a:lnTo>
                  <a:close/>
                </a:path>
              </a:pathLst>
            </a:custGeom>
            <a:blipFill>
              <a:blip r:embed="rId6"/>
              <a:stretch>
                <a:fillRect l="0" t="0" r="0" b="0"/>
              </a:stretch>
            </a:blipFill>
          </p:spPr>
        </p:sp>
      </p:grpSp>
      <p:sp>
        <p:nvSpPr>
          <p:cNvPr name="Freeform 9" id="9" descr="Graphical user interface, application  Description automatically generated"/>
          <p:cNvSpPr/>
          <p:nvPr/>
        </p:nvSpPr>
        <p:spPr>
          <a:xfrm flipH="false" flipV="false" rot="0">
            <a:off x="10370617" y="2233457"/>
            <a:ext cx="5419365" cy="3256845"/>
          </a:xfrm>
          <a:custGeom>
            <a:avLst/>
            <a:gdLst/>
            <a:ahLst/>
            <a:cxnLst/>
            <a:rect r="r" b="b" t="t" l="l"/>
            <a:pathLst>
              <a:path h="3256845" w="5419365">
                <a:moveTo>
                  <a:pt x="0" y="0"/>
                </a:moveTo>
                <a:lnTo>
                  <a:pt x="5419364" y="0"/>
                </a:lnTo>
                <a:lnTo>
                  <a:pt x="5419364" y="3256845"/>
                </a:lnTo>
                <a:lnTo>
                  <a:pt x="0" y="3256845"/>
                </a:lnTo>
                <a:lnTo>
                  <a:pt x="0" y="0"/>
                </a:lnTo>
                <a:close/>
              </a:path>
            </a:pathLst>
          </a:custGeom>
          <a:blipFill>
            <a:blip r:embed="rId5"/>
            <a:stretch>
              <a:fillRect l="-20724" t="-154273" r="-173416" b="-235175"/>
            </a:stretch>
          </a:blipFill>
          <a:ln w="47625" cap="sq">
            <a:solidFill>
              <a:srgbClr val="000000"/>
            </a:solidFill>
            <a:prstDash val="solid"/>
            <a:miter/>
          </a:ln>
        </p:spPr>
      </p:sp>
      <p:grpSp>
        <p:nvGrpSpPr>
          <p:cNvPr name="Group 10" id="10"/>
          <p:cNvGrpSpPr/>
          <p:nvPr/>
        </p:nvGrpSpPr>
        <p:grpSpPr>
          <a:xfrm rot="0">
            <a:off x="1802919" y="2337913"/>
            <a:ext cx="5647663" cy="3214158"/>
            <a:chOff x="0" y="0"/>
            <a:chExt cx="7530217" cy="4285545"/>
          </a:xfrm>
        </p:grpSpPr>
        <p:sp>
          <p:nvSpPr>
            <p:cNvPr name="Freeform 11" id="11" descr="Graphical user interface, application  Description automatically generated"/>
            <p:cNvSpPr/>
            <p:nvPr/>
          </p:nvSpPr>
          <p:spPr>
            <a:xfrm flipH="false" flipV="false" rot="0">
              <a:off x="0" y="0"/>
              <a:ext cx="7530217" cy="4285545"/>
            </a:xfrm>
            <a:custGeom>
              <a:avLst/>
              <a:gdLst/>
              <a:ahLst/>
              <a:cxnLst/>
              <a:rect r="r" b="b" t="t" l="l"/>
              <a:pathLst>
                <a:path h="4285545" w="7530217">
                  <a:moveTo>
                    <a:pt x="0" y="0"/>
                  </a:moveTo>
                  <a:lnTo>
                    <a:pt x="7530217" y="0"/>
                  </a:lnTo>
                  <a:lnTo>
                    <a:pt x="7530217" y="4285545"/>
                  </a:lnTo>
                  <a:lnTo>
                    <a:pt x="0" y="4285545"/>
                  </a:lnTo>
                  <a:lnTo>
                    <a:pt x="0" y="0"/>
                  </a:lnTo>
                  <a:close/>
                </a:path>
              </a:pathLst>
            </a:custGeom>
            <a:blipFill>
              <a:blip r:embed="rId5"/>
              <a:stretch>
                <a:fillRect l="0" t="-35547" r="0" b="-40164"/>
              </a:stretch>
            </a:blipFill>
            <a:ln w="47625" cap="sq">
              <a:solidFill>
                <a:srgbClr val="000000"/>
              </a:solidFill>
              <a:prstDash val="solid"/>
              <a:miter/>
            </a:ln>
          </p:spPr>
        </p:sp>
        <p:sp>
          <p:nvSpPr>
            <p:cNvPr name="Freeform 12" id="12"/>
            <p:cNvSpPr/>
            <p:nvPr/>
          </p:nvSpPr>
          <p:spPr>
            <a:xfrm flipH="false" flipV="false" rot="0">
              <a:off x="442609" y="74240"/>
              <a:ext cx="6644999" cy="4001684"/>
            </a:xfrm>
            <a:custGeom>
              <a:avLst/>
              <a:gdLst/>
              <a:ahLst/>
              <a:cxnLst/>
              <a:rect r="r" b="b" t="t" l="l"/>
              <a:pathLst>
                <a:path h="4001684" w="6644999">
                  <a:moveTo>
                    <a:pt x="0" y="0"/>
                  </a:moveTo>
                  <a:lnTo>
                    <a:pt x="6644999" y="0"/>
                  </a:lnTo>
                  <a:lnTo>
                    <a:pt x="6644999" y="4001684"/>
                  </a:lnTo>
                  <a:lnTo>
                    <a:pt x="0" y="4001684"/>
                  </a:lnTo>
                  <a:lnTo>
                    <a:pt x="0" y="0"/>
                  </a:lnTo>
                  <a:close/>
                </a:path>
              </a:pathLst>
            </a:custGeom>
            <a:blipFill>
              <a:blip r:embed="rId7"/>
              <a:stretch>
                <a:fillRect l="0" t="0" r="0" b="0"/>
              </a:stretch>
            </a:blipFill>
          </p:spPr>
        </p:sp>
      </p:grpSp>
      <p:sp>
        <p:nvSpPr>
          <p:cNvPr name="Freeform 13" id="13"/>
          <p:cNvSpPr/>
          <p:nvPr/>
        </p:nvSpPr>
        <p:spPr>
          <a:xfrm flipH="false" flipV="false" rot="0">
            <a:off x="10479438" y="2295227"/>
            <a:ext cx="5201721" cy="3256845"/>
          </a:xfrm>
          <a:custGeom>
            <a:avLst/>
            <a:gdLst/>
            <a:ahLst/>
            <a:cxnLst/>
            <a:rect r="r" b="b" t="t" l="l"/>
            <a:pathLst>
              <a:path h="3256845" w="5201721">
                <a:moveTo>
                  <a:pt x="0" y="0"/>
                </a:moveTo>
                <a:lnTo>
                  <a:pt x="5201721" y="0"/>
                </a:lnTo>
                <a:lnTo>
                  <a:pt x="5201721" y="3256844"/>
                </a:lnTo>
                <a:lnTo>
                  <a:pt x="0" y="3256844"/>
                </a:lnTo>
                <a:lnTo>
                  <a:pt x="0" y="0"/>
                </a:lnTo>
                <a:close/>
              </a:path>
            </a:pathLst>
          </a:custGeom>
          <a:blipFill>
            <a:blip r:embed="rId8"/>
            <a:stretch>
              <a:fillRect l="0" t="0" r="0" b="0"/>
            </a:stretch>
          </a:blipFill>
        </p:spPr>
      </p:sp>
      <p:sp>
        <p:nvSpPr>
          <p:cNvPr name="TextBox 14" id="14"/>
          <p:cNvSpPr txBox="true"/>
          <p:nvPr/>
        </p:nvSpPr>
        <p:spPr>
          <a:xfrm rot="0">
            <a:off x="4034788" y="9548011"/>
            <a:ext cx="8655963"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4: Pass Completion Rate vs Assists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9525" y="4284324"/>
            <a:ext cx="13328565" cy="1063608"/>
          </a:xfrm>
          <a:custGeom>
            <a:avLst/>
            <a:gdLst/>
            <a:ahLst/>
            <a:cxnLst/>
            <a:rect r="r" b="b" t="t" l="l"/>
            <a:pathLst>
              <a:path h="1063608" w="13328565">
                <a:moveTo>
                  <a:pt x="0" y="0"/>
                </a:moveTo>
                <a:lnTo>
                  <a:pt x="13328565" y="0"/>
                </a:lnTo>
                <a:lnTo>
                  <a:pt x="13328565" y="1063608"/>
                </a:lnTo>
                <a:lnTo>
                  <a:pt x="0" y="1063608"/>
                </a:lnTo>
                <a:lnTo>
                  <a:pt x="0" y="0"/>
                </a:lnTo>
                <a:close/>
              </a:path>
            </a:pathLst>
          </a:custGeom>
          <a:blipFill>
            <a:blip r:embed="rId5"/>
            <a:stretch>
              <a:fillRect l="0" t="0" r="0" b="0"/>
            </a:stretch>
          </a:blipFill>
        </p:spPr>
      </p:sp>
      <p:sp>
        <p:nvSpPr>
          <p:cNvPr name="Freeform 6" id="6"/>
          <p:cNvSpPr/>
          <p:nvPr/>
        </p:nvSpPr>
        <p:spPr>
          <a:xfrm flipH="false" flipV="false" rot="0">
            <a:off x="6900399" y="5532438"/>
            <a:ext cx="10620658" cy="4110442"/>
          </a:xfrm>
          <a:custGeom>
            <a:avLst/>
            <a:gdLst/>
            <a:ahLst/>
            <a:cxnLst/>
            <a:rect r="r" b="b" t="t" l="l"/>
            <a:pathLst>
              <a:path h="4110442" w="10620658">
                <a:moveTo>
                  <a:pt x="0" y="0"/>
                </a:moveTo>
                <a:lnTo>
                  <a:pt x="10620658" y="0"/>
                </a:lnTo>
                <a:lnTo>
                  <a:pt x="10620658" y="4110442"/>
                </a:lnTo>
                <a:lnTo>
                  <a:pt x="0" y="4110442"/>
                </a:lnTo>
                <a:lnTo>
                  <a:pt x="0" y="0"/>
                </a:lnTo>
                <a:close/>
              </a:path>
            </a:pathLst>
          </a:custGeom>
          <a:blipFill>
            <a:blip r:embed="rId6"/>
            <a:stretch>
              <a:fillRect l="0" t="0" r="0" b="0"/>
            </a:stretch>
          </a:blipFill>
        </p:spPr>
      </p:sp>
      <p:sp>
        <p:nvSpPr>
          <p:cNvPr name="TextBox 7" id="7"/>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8" id="8"/>
          <p:cNvSpPr txBox="true"/>
          <p:nvPr/>
        </p:nvSpPr>
        <p:spPr>
          <a:xfrm rot="0">
            <a:off x="391823" y="1553184"/>
            <a:ext cx="12544920" cy="3097600"/>
          </a:xfrm>
          <a:prstGeom prst="rect">
            <a:avLst/>
          </a:prstGeom>
        </p:spPr>
        <p:txBody>
          <a:bodyPr anchor="t" rtlCol="false" tIns="0" lIns="0" bIns="0" rIns="0">
            <a:spAutoFit/>
          </a:bodyPr>
          <a:lstStyle/>
          <a:p>
            <a:pPr algn="l">
              <a:lnSpc>
                <a:spcPts val="3953"/>
              </a:lnSpc>
            </a:pPr>
            <a:r>
              <a:rPr lang="en-US" sz="2995" spc="-185">
                <a:solidFill>
                  <a:srgbClr val="000000"/>
                </a:solidFill>
                <a:latin typeface="Times New Roman Bold"/>
              </a:rPr>
              <a:t>Problem Statement-5: Advanced Data Transformations</a:t>
            </a:r>
          </a:p>
          <a:p>
            <a:pPr algn="l">
              <a:lnSpc>
                <a:spcPts val="4085"/>
              </a:lnSpc>
            </a:pPr>
            <a:r>
              <a:rPr lang="en-US" sz="3095" spc="-191">
                <a:solidFill>
                  <a:srgbClr val="000000"/>
                </a:solidFill>
                <a:latin typeface="Times New Roman"/>
              </a:rPr>
              <a:t>1.Feature creation </a:t>
            </a:r>
          </a:p>
          <a:p>
            <a:pPr algn="l">
              <a:lnSpc>
                <a:spcPts val="4085"/>
              </a:lnSpc>
            </a:pPr>
            <a:r>
              <a:rPr lang="en-US" sz="3095" spc="-191">
                <a:solidFill>
                  <a:srgbClr val="000000"/>
                </a:solidFill>
                <a:latin typeface="Times New Roman"/>
              </a:rPr>
              <a:t>2.Feature transformation using PCA.</a:t>
            </a:r>
          </a:p>
          <a:p>
            <a:pPr algn="l">
              <a:lnSpc>
                <a:spcPts val="4085"/>
              </a:lnSpc>
            </a:pPr>
            <a:r>
              <a:rPr lang="en-US" sz="3095" spc="-191">
                <a:solidFill>
                  <a:srgbClr val="000000"/>
                </a:solidFill>
                <a:latin typeface="Times New Roman"/>
              </a:rPr>
              <a:t>3.Feature selection using Random Forest Regressor</a:t>
            </a:r>
          </a:p>
          <a:p>
            <a:pPr algn="l">
              <a:lnSpc>
                <a:spcPts val="4085"/>
              </a:lnSpc>
            </a:pPr>
            <a:r>
              <a:rPr lang="en-US" sz="3095" spc="-191">
                <a:solidFill>
                  <a:srgbClr val="000000"/>
                </a:solidFill>
                <a:latin typeface="Times New Roman"/>
              </a:rPr>
              <a:t>4.Feature extraction using PCA.</a:t>
            </a:r>
          </a:p>
          <a:p>
            <a:pPr algn="l">
              <a:lnSpc>
                <a:spcPts val="395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356043" y="97155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6146952" y="6050695"/>
            <a:ext cx="5522148" cy="3318614"/>
            <a:chOff x="0" y="0"/>
            <a:chExt cx="7362864" cy="4424819"/>
          </a:xfrm>
        </p:grpSpPr>
        <p:sp>
          <p:nvSpPr>
            <p:cNvPr name="Freeform 7" id="7" descr="Graphical user interface, application  Description automatically generated"/>
            <p:cNvSpPr/>
            <p:nvPr/>
          </p:nvSpPr>
          <p:spPr>
            <a:xfrm flipH="false" flipV="false" rot="0">
              <a:off x="0" y="0"/>
              <a:ext cx="7362864" cy="4424819"/>
            </a:xfrm>
            <a:custGeom>
              <a:avLst/>
              <a:gdLst/>
              <a:ahLst/>
              <a:cxnLst/>
              <a:rect r="r" b="b" t="t" l="l"/>
              <a:pathLst>
                <a:path h="4424819" w="7362864">
                  <a:moveTo>
                    <a:pt x="0" y="0"/>
                  </a:moveTo>
                  <a:lnTo>
                    <a:pt x="7362864" y="0"/>
                  </a:lnTo>
                  <a:lnTo>
                    <a:pt x="7362864" y="4424819"/>
                  </a:lnTo>
                  <a:lnTo>
                    <a:pt x="0" y="4424819"/>
                  </a:lnTo>
                  <a:lnTo>
                    <a:pt x="0" y="0"/>
                  </a:lnTo>
                  <a:close/>
                </a:path>
              </a:pathLst>
            </a:custGeom>
            <a:blipFill>
              <a:blip r:embed="rId5"/>
              <a:stretch>
                <a:fillRect l="-20724" t="-154273" r="-173416" b="-235175"/>
              </a:stretch>
            </a:blipFill>
            <a:ln w="47625" cap="sq">
              <a:solidFill>
                <a:srgbClr val="000000"/>
              </a:solidFill>
              <a:prstDash val="solid"/>
              <a:miter/>
            </a:ln>
          </p:spPr>
        </p:sp>
        <p:sp>
          <p:nvSpPr>
            <p:cNvPr name="Freeform 8" id="8"/>
            <p:cNvSpPr/>
            <p:nvPr/>
          </p:nvSpPr>
          <p:spPr>
            <a:xfrm flipH="false" flipV="false" rot="0">
              <a:off x="220223" y="339267"/>
              <a:ext cx="6922419" cy="3607011"/>
            </a:xfrm>
            <a:custGeom>
              <a:avLst/>
              <a:gdLst/>
              <a:ahLst/>
              <a:cxnLst/>
              <a:rect r="r" b="b" t="t" l="l"/>
              <a:pathLst>
                <a:path h="3607011" w="6922419">
                  <a:moveTo>
                    <a:pt x="0" y="0"/>
                  </a:moveTo>
                  <a:lnTo>
                    <a:pt x="6922419" y="0"/>
                  </a:lnTo>
                  <a:lnTo>
                    <a:pt x="6922419" y="3607011"/>
                  </a:lnTo>
                  <a:lnTo>
                    <a:pt x="0" y="3607011"/>
                  </a:lnTo>
                  <a:lnTo>
                    <a:pt x="0" y="0"/>
                  </a:lnTo>
                  <a:close/>
                </a:path>
              </a:pathLst>
            </a:custGeom>
            <a:blipFill>
              <a:blip r:embed="rId6"/>
              <a:stretch>
                <a:fillRect l="0" t="0" r="0" b="0"/>
              </a:stretch>
            </a:blipFill>
          </p:spPr>
        </p:sp>
      </p:grpSp>
      <p:grpSp>
        <p:nvGrpSpPr>
          <p:cNvPr name="Group 9" id="9"/>
          <p:cNvGrpSpPr/>
          <p:nvPr/>
        </p:nvGrpSpPr>
        <p:grpSpPr>
          <a:xfrm rot="0">
            <a:off x="5863466" y="2193666"/>
            <a:ext cx="5805634" cy="3649752"/>
            <a:chOff x="0" y="0"/>
            <a:chExt cx="7740846" cy="4866336"/>
          </a:xfrm>
        </p:grpSpPr>
        <p:sp>
          <p:nvSpPr>
            <p:cNvPr name="Freeform 10" id="10" descr="Graphical user interface, application  Description automatically generated"/>
            <p:cNvSpPr/>
            <p:nvPr/>
          </p:nvSpPr>
          <p:spPr>
            <a:xfrm flipH="false" flipV="false" rot="0">
              <a:off x="0" y="0"/>
              <a:ext cx="7740846" cy="4866336"/>
            </a:xfrm>
            <a:custGeom>
              <a:avLst/>
              <a:gdLst/>
              <a:ahLst/>
              <a:cxnLst/>
              <a:rect r="r" b="b" t="t" l="l"/>
              <a:pathLst>
                <a:path h="4866336" w="7740846">
                  <a:moveTo>
                    <a:pt x="0" y="0"/>
                  </a:moveTo>
                  <a:lnTo>
                    <a:pt x="7740846" y="0"/>
                  </a:lnTo>
                  <a:lnTo>
                    <a:pt x="7740846" y="4866336"/>
                  </a:lnTo>
                  <a:lnTo>
                    <a:pt x="0" y="4866336"/>
                  </a:lnTo>
                  <a:lnTo>
                    <a:pt x="0" y="0"/>
                  </a:lnTo>
                  <a:close/>
                </a:path>
              </a:pathLst>
            </a:custGeom>
            <a:blipFill>
              <a:blip r:embed="rId5"/>
              <a:stretch>
                <a:fillRect l="0" t="-49503" r="-13169" b="-30513"/>
              </a:stretch>
            </a:blipFill>
            <a:ln w="47625" cap="sq">
              <a:solidFill>
                <a:srgbClr val="000000"/>
              </a:solidFill>
              <a:prstDash val="solid"/>
              <a:miter/>
            </a:ln>
          </p:spPr>
        </p:sp>
        <p:sp>
          <p:nvSpPr>
            <p:cNvPr name="Freeform 11" id="11"/>
            <p:cNvSpPr/>
            <p:nvPr/>
          </p:nvSpPr>
          <p:spPr>
            <a:xfrm flipH="false" flipV="false" rot="0">
              <a:off x="168931" y="106896"/>
              <a:ext cx="7402984" cy="4652544"/>
            </a:xfrm>
            <a:custGeom>
              <a:avLst/>
              <a:gdLst/>
              <a:ahLst/>
              <a:cxnLst/>
              <a:rect r="r" b="b" t="t" l="l"/>
              <a:pathLst>
                <a:path h="4652544" w="7402984">
                  <a:moveTo>
                    <a:pt x="0" y="0"/>
                  </a:moveTo>
                  <a:lnTo>
                    <a:pt x="7402984" y="0"/>
                  </a:lnTo>
                  <a:lnTo>
                    <a:pt x="7402984" y="4652544"/>
                  </a:lnTo>
                  <a:lnTo>
                    <a:pt x="0" y="4652544"/>
                  </a:lnTo>
                  <a:lnTo>
                    <a:pt x="0" y="0"/>
                  </a:lnTo>
                  <a:close/>
                </a:path>
              </a:pathLst>
            </a:custGeom>
            <a:blipFill>
              <a:blip r:embed="rId7"/>
              <a:stretch>
                <a:fillRect l="0" t="0" r="0" b="0"/>
              </a:stretch>
            </a:blipFill>
          </p:spPr>
        </p:sp>
      </p:grpSp>
      <p:grpSp>
        <p:nvGrpSpPr>
          <p:cNvPr name="Group 12" id="12"/>
          <p:cNvGrpSpPr/>
          <p:nvPr/>
        </p:nvGrpSpPr>
        <p:grpSpPr>
          <a:xfrm rot="0">
            <a:off x="344652" y="2193666"/>
            <a:ext cx="5087544" cy="4004415"/>
            <a:chOff x="0" y="0"/>
            <a:chExt cx="6783392" cy="5339220"/>
          </a:xfrm>
        </p:grpSpPr>
        <p:sp>
          <p:nvSpPr>
            <p:cNvPr name="Freeform 13" id="13" descr="Graphical user interface, application  Description automatically generated"/>
            <p:cNvSpPr/>
            <p:nvPr/>
          </p:nvSpPr>
          <p:spPr>
            <a:xfrm flipH="false" flipV="false" rot="0">
              <a:off x="0" y="0"/>
              <a:ext cx="6783392" cy="5339220"/>
            </a:xfrm>
            <a:custGeom>
              <a:avLst/>
              <a:gdLst/>
              <a:ahLst/>
              <a:cxnLst/>
              <a:rect r="r" b="b" t="t" l="l"/>
              <a:pathLst>
                <a:path h="5339220" w="6783392">
                  <a:moveTo>
                    <a:pt x="0" y="0"/>
                  </a:moveTo>
                  <a:lnTo>
                    <a:pt x="6783392" y="0"/>
                  </a:lnTo>
                  <a:lnTo>
                    <a:pt x="6783392" y="5339220"/>
                  </a:lnTo>
                  <a:lnTo>
                    <a:pt x="0" y="5339220"/>
                  </a:lnTo>
                  <a:lnTo>
                    <a:pt x="0" y="0"/>
                  </a:lnTo>
                  <a:close/>
                </a:path>
              </a:pathLst>
            </a:custGeom>
            <a:blipFill>
              <a:blip r:embed="rId5"/>
              <a:stretch>
                <a:fillRect l="-19212" t="-18882" r="-14237" b="-50663"/>
              </a:stretch>
            </a:blipFill>
            <a:ln w="47625" cap="sq">
              <a:solidFill>
                <a:srgbClr val="000000"/>
              </a:solidFill>
              <a:prstDash val="solid"/>
              <a:miter/>
            </a:ln>
          </p:spPr>
        </p:sp>
        <p:sp>
          <p:nvSpPr>
            <p:cNvPr name="Freeform 14" id="14"/>
            <p:cNvSpPr/>
            <p:nvPr/>
          </p:nvSpPr>
          <p:spPr>
            <a:xfrm flipH="false" flipV="false" rot="0">
              <a:off x="293761" y="218166"/>
              <a:ext cx="6195869" cy="4902888"/>
            </a:xfrm>
            <a:custGeom>
              <a:avLst/>
              <a:gdLst/>
              <a:ahLst/>
              <a:cxnLst/>
              <a:rect r="r" b="b" t="t" l="l"/>
              <a:pathLst>
                <a:path h="4902888" w="6195869">
                  <a:moveTo>
                    <a:pt x="0" y="0"/>
                  </a:moveTo>
                  <a:lnTo>
                    <a:pt x="6195870" y="0"/>
                  </a:lnTo>
                  <a:lnTo>
                    <a:pt x="6195870" y="4902888"/>
                  </a:lnTo>
                  <a:lnTo>
                    <a:pt x="0" y="4902888"/>
                  </a:lnTo>
                  <a:lnTo>
                    <a:pt x="0" y="0"/>
                  </a:lnTo>
                  <a:close/>
                </a:path>
              </a:pathLst>
            </a:custGeom>
            <a:blipFill>
              <a:blip r:embed="rId8"/>
              <a:stretch>
                <a:fillRect l="0" t="0" r="0" b="0"/>
              </a:stretch>
            </a:blipFill>
          </p:spPr>
        </p:sp>
      </p:grpSp>
      <p:grpSp>
        <p:nvGrpSpPr>
          <p:cNvPr name="Group 15" id="15"/>
          <p:cNvGrpSpPr/>
          <p:nvPr/>
        </p:nvGrpSpPr>
        <p:grpSpPr>
          <a:xfrm rot="0">
            <a:off x="11921193" y="2556744"/>
            <a:ext cx="6190275" cy="2923596"/>
            <a:chOff x="0" y="0"/>
            <a:chExt cx="8253700" cy="3898128"/>
          </a:xfrm>
        </p:grpSpPr>
        <p:sp>
          <p:nvSpPr>
            <p:cNvPr name="Freeform 16" id="16" descr="Graphical user interface, application  Description automatically generated"/>
            <p:cNvSpPr/>
            <p:nvPr/>
          </p:nvSpPr>
          <p:spPr>
            <a:xfrm flipH="false" flipV="false" rot="0">
              <a:off x="0" y="0"/>
              <a:ext cx="8253700" cy="3898128"/>
            </a:xfrm>
            <a:custGeom>
              <a:avLst/>
              <a:gdLst/>
              <a:ahLst/>
              <a:cxnLst/>
              <a:rect r="r" b="b" t="t" l="l"/>
              <a:pathLst>
                <a:path h="3898128" w="8253700">
                  <a:moveTo>
                    <a:pt x="0" y="0"/>
                  </a:moveTo>
                  <a:lnTo>
                    <a:pt x="8253700" y="0"/>
                  </a:lnTo>
                  <a:lnTo>
                    <a:pt x="8253700" y="3898128"/>
                  </a:lnTo>
                  <a:lnTo>
                    <a:pt x="0" y="3898128"/>
                  </a:lnTo>
                  <a:lnTo>
                    <a:pt x="0" y="0"/>
                  </a:lnTo>
                  <a:close/>
                </a:path>
              </a:pathLst>
            </a:custGeom>
            <a:blipFill>
              <a:blip r:embed="rId5"/>
              <a:stretch>
                <a:fillRect l="0" t="-83349" r="-13169" b="-56268"/>
              </a:stretch>
            </a:blipFill>
            <a:ln w="47625" cap="sq">
              <a:solidFill>
                <a:srgbClr val="000000"/>
              </a:solidFill>
              <a:prstDash val="solid"/>
              <a:miter/>
            </a:ln>
          </p:spPr>
        </p:sp>
        <p:sp>
          <p:nvSpPr>
            <p:cNvPr name="Freeform 17" id="17"/>
            <p:cNvSpPr/>
            <p:nvPr/>
          </p:nvSpPr>
          <p:spPr>
            <a:xfrm flipH="false" flipV="false" rot="0">
              <a:off x="363294" y="171006"/>
              <a:ext cx="7527111" cy="3556115"/>
            </a:xfrm>
            <a:custGeom>
              <a:avLst/>
              <a:gdLst/>
              <a:ahLst/>
              <a:cxnLst/>
              <a:rect r="r" b="b" t="t" l="l"/>
              <a:pathLst>
                <a:path h="3556115" w="7527111">
                  <a:moveTo>
                    <a:pt x="0" y="0"/>
                  </a:moveTo>
                  <a:lnTo>
                    <a:pt x="7527111" y="0"/>
                  </a:lnTo>
                  <a:lnTo>
                    <a:pt x="7527111" y="3556116"/>
                  </a:lnTo>
                  <a:lnTo>
                    <a:pt x="0" y="3556116"/>
                  </a:lnTo>
                  <a:lnTo>
                    <a:pt x="0" y="0"/>
                  </a:lnTo>
                  <a:close/>
                </a:path>
              </a:pathLst>
            </a:custGeom>
            <a:blipFill>
              <a:blip r:embed="rId9"/>
              <a:stretch>
                <a:fillRect l="0" t="0" r="0" b="0"/>
              </a:stretch>
            </a:blipFill>
          </p:spPr>
        </p:sp>
      </p:grpSp>
      <p:sp>
        <p:nvSpPr>
          <p:cNvPr name="TextBox 18" id="18"/>
          <p:cNvSpPr txBox="true"/>
          <p:nvPr/>
        </p:nvSpPr>
        <p:spPr>
          <a:xfrm rot="0">
            <a:off x="4008892" y="9548011"/>
            <a:ext cx="8707755"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5: Advanced Data Transformations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2234778" y="4246580"/>
            <a:ext cx="3394315" cy="5239246"/>
          </a:xfrm>
          <a:custGeom>
            <a:avLst/>
            <a:gdLst/>
            <a:ahLst/>
            <a:cxnLst/>
            <a:rect r="r" b="b" t="t" l="l"/>
            <a:pathLst>
              <a:path h="5239246" w="3394315">
                <a:moveTo>
                  <a:pt x="0" y="0"/>
                </a:moveTo>
                <a:lnTo>
                  <a:pt x="3394315" y="0"/>
                </a:lnTo>
                <a:lnTo>
                  <a:pt x="3394315" y="5239246"/>
                </a:lnTo>
                <a:lnTo>
                  <a:pt x="0" y="5239246"/>
                </a:lnTo>
                <a:lnTo>
                  <a:pt x="0" y="0"/>
                </a:lnTo>
                <a:close/>
              </a:path>
            </a:pathLst>
          </a:custGeom>
          <a:blipFill>
            <a:blip r:embed="rId5"/>
            <a:stretch>
              <a:fillRect l="0" t="0" r="0" b="0"/>
            </a:stretch>
          </a:blipFill>
        </p:spPr>
      </p:sp>
      <p:sp>
        <p:nvSpPr>
          <p:cNvPr name="Freeform 6" id="6"/>
          <p:cNvSpPr/>
          <p:nvPr/>
        </p:nvSpPr>
        <p:spPr>
          <a:xfrm flipH="false" flipV="false" rot="0">
            <a:off x="9113719" y="3866019"/>
            <a:ext cx="6148470" cy="5619807"/>
          </a:xfrm>
          <a:custGeom>
            <a:avLst/>
            <a:gdLst/>
            <a:ahLst/>
            <a:cxnLst/>
            <a:rect r="r" b="b" t="t" l="l"/>
            <a:pathLst>
              <a:path h="5619807" w="6148470">
                <a:moveTo>
                  <a:pt x="0" y="0"/>
                </a:moveTo>
                <a:lnTo>
                  <a:pt x="6148470" y="0"/>
                </a:lnTo>
                <a:lnTo>
                  <a:pt x="6148470" y="5619807"/>
                </a:lnTo>
                <a:lnTo>
                  <a:pt x="0" y="5619807"/>
                </a:lnTo>
                <a:lnTo>
                  <a:pt x="0" y="0"/>
                </a:lnTo>
                <a:close/>
              </a:path>
            </a:pathLst>
          </a:custGeom>
          <a:blipFill>
            <a:blip r:embed="rId6"/>
            <a:stretch>
              <a:fillRect l="0" t="-12959" r="0" b="0"/>
            </a:stretch>
          </a:blipFill>
        </p:spPr>
      </p:sp>
      <p:sp>
        <p:nvSpPr>
          <p:cNvPr name="TextBox 7" id="7"/>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8" id="8"/>
          <p:cNvSpPr txBox="true"/>
          <p:nvPr/>
        </p:nvSpPr>
        <p:spPr>
          <a:xfrm rot="0">
            <a:off x="272302" y="1498855"/>
            <a:ext cx="13250782" cy="2473339"/>
          </a:xfrm>
          <a:prstGeom prst="rect">
            <a:avLst/>
          </a:prstGeom>
        </p:spPr>
        <p:txBody>
          <a:bodyPr anchor="t" rtlCol="false" tIns="0" lIns="0" bIns="0" rIns="0">
            <a:spAutoFit/>
          </a:bodyPr>
          <a:lstStyle/>
          <a:p>
            <a:pPr algn="l">
              <a:lnSpc>
                <a:spcPts val="3868"/>
              </a:lnSpc>
            </a:pPr>
            <a:r>
              <a:rPr lang="en-US" sz="2930" spc="-181">
                <a:solidFill>
                  <a:srgbClr val="000000"/>
                </a:solidFill>
                <a:latin typeface="Times New Roman Bold"/>
              </a:rPr>
              <a:t>Problem Statement-6: Data Warehousing</a:t>
            </a:r>
          </a:p>
          <a:p>
            <a:pPr algn="l" marL="632674" indent="-316337" lvl="1">
              <a:lnSpc>
                <a:spcPts val="3868"/>
              </a:lnSpc>
              <a:buFont typeface="Arial"/>
              <a:buChar char="•"/>
            </a:pPr>
            <a:r>
              <a:rPr lang="en-US" sz="2930" spc="-181">
                <a:solidFill>
                  <a:srgbClr val="000000"/>
                </a:solidFill>
                <a:latin typeface="Times New Roman"/>
              </a:rPr>
              <a:t>Creation of tables using MySQL WorkBench</a:t>
            </a:r>
          </a:p>
          <a:p>
            <a:pPr algn="l" marL="632674" indent="-316337" lvl="1">
              <a:lnSpc>
                <a:spcPts val="3868"/>
              </a:lnSpc>
              <a:buFont typeface="Arial"/>
              <a:buChar char="•"/>
            </a:pPr>
            <a:r>
              <a:rPr lang="en-US" sz="2930" spc="-181">
                <a:solidFill>
                  <a:srgbClr val="000000"/>
                </a:solidFill>
                <a:latin typeface="Times New Roman"/>
              </a:rPr>
              <a:t>Executing an example usage of CTE for representing top players in the dataset</a:t>
            </a:r>
          </a:p>
          <a:p>
            <a:pPr algn="l" marL="632674" indent="-316337" lvl="1">
              <a:lnSpc>
                <a:spcPts val="3868"/>
              </a:lnSpc>
              <a:buFont typeface="Arial"/>
              <a:buChar char="•"/>
            </a:pPr>
            <a:r>
              <a:rPr lang="en-US" sz="2930" spc="-181">
                <a:solidFill>
                  <a:srgbClr val="000000"/>
                </a:solidFill>
                <a:latin typeface="Times New Roman"/>
              </a:rPr>
              <a:t>Ensuring that the data stored supports complex analytical queries by executing them </a:t>
            </a:r>
          </a:p>
          <a:p>
            <a:pPr algn="l" marL="632674" indent="-316337" lvl="1">
              <a:lnSpc>
                <a:spcPts val="3868"/>
              </a:lnSpc>
              <a:buFont typeface="Arial"/>
              <a:buChar char="•"/>
            </a:pPr>
            <a:r>
              <a:rPr lang="en-US" sz="2930" spc="-183">
                <a:solidFill>
                  <a:srgbClr val="000000"/>
                </a:solidFill>
                <a:latin typeface="Times New Roman"/>
              </a:rPr>
              <a:t>Data Security and Access Control Mechanisms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Freeform 5" id="5" descr="Graphical user interface, application  Description automatically generated"/>
          <p:cNvSpPr/>
          <p:nvPr/>
        </p:nvSpPr>
        <p:spPr>
          <a:xfrm flipH="false" flipV="false" rot="0">
            <a:off x="4518217" y="2090582"/>
            <a:ext cx="9251566" cy="6199767"/>
          </a:xfrm>
          <a:custGeom>
            <a:avLst/>
            <a:gdLst/>
            <a:ahLst/>
            <a:cxnLst/>
            <a:rect r="r" b="b" t="t" l="l"/>
            <a:pathLst>
              <a:path h="6199767" w="9251566">
                <a:moveTo>
                  <a:pt x="0" y="0"/>
                </a:moveTo>
                <a:lnTo>
                  <a:pt x="9251566" y="0"/>
                </a:lnTo>
                <a:lnTo>
                  <a:pt x="9251566" y="6199767"/>
                </a:lnTo>
                <a:lnTo>
                  <a:pt x="0" y="6199767"/>
                </a:lnTo>
                <a:lnTo>
                  <a:pt x="0" y="0"/>
                </a:lnTo>
                <a:close/>
              </a:path>
            </a:pathLst>
          </a:custGeom>
          <a:blipFill>
            <a:blip r:embed="rId5"/>
            <a:stretch>
              <a:fillRect l="-20493" t="-60311" r="-13392" b="-39479"/>
            </a:stretch>
          </a:blipFill>
          <a:ln w="47625" cap="sq">
            <a:solidFill>
              <a:srgbClr val="000000"/>
            </a:solidFill>
            <a:prstDash val="solid"/>
            <a:miter/>
          </a:ln>
        </p:spPr>
      </p:sp>
      <p:sp>
        <p:nvSpPr>
          <p:cNvPr name="Freeform 6" id="6"/>
          <p:cNvSpPr/>
          <p:nvPr/>
        </p:nvSpPr>
        <p:spPr>
          <a:xfrm flipH="false" flipV="false" rot="0">
            <a:off x="4721889" y="2269444"/>
            <a:ext cx="8879558" cy="5788649"/>
          </a:xfrm>
          <a:custGeom>
            <a:avLst/>
            <a:gdLst/>
            <a:ahLst/>
            <a:cxnLst/>
            <a:rect r="r" b="b" t="t" l="l"/>
            <a:pathLst>
              <a:path h="5788649" w="8879558">
                <a:moveTo>
                  <a:pt x="0" y="0"/>
                </a:moveTo>
                <a:lnTo>
                  <a:pt x="8879558" y="0"/>
                </a:lnTo>
                <a:lnTo>
                  <a:pt x="8879558" y="5788649"/>
                </a:lnTo>
                <a:lnTo>
                  <a:pt x="0" y="5788649"/>
                </a:lnTo>
                <a:lnTo>
                  <a:pt x="0" y="0"/>
                </a:lnTo>
                <a:close/>
              </a:path>
            </a:pathLst>
          </a:custGeom>
          <a:blipFill>
            <a:blip r:embed="rId6"/>
            <a:stretch>
              <a:fillRect l="0" t="0" r="0" b="0"/>
            </a:stretch>
          </a:blipFill>
        </p:spPr>
      </p:sp>
      <p:sp>
        <p:nvSpPr>
          <p:cNvPr name="TextBox 7" id="7"/>
          <p:cNvSpPr txBox="true"/>
          <p:nvPr/>
        </p:nvSpPr>
        <p:spPr>
          <a:xfrm rot="0">
            <a:off x="3182645" y="120683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sp>
        <p:nvSpPr>
          <p:cNvPr name="TextBox 8" id="8"/>
          <p:cNvSpPr txBox="true"/>
          <p:nvPr/>
        </p:nvSpPr>
        <p:spPr>
          <a:xfrm rot="0">
            <a:off x="5881479" y="8489880"/>
            <a:ext cx="6525042"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6: Data Warehousing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272302" y="4255804"/>
            <a:ext cx="7296420" cy="2784119"/>
          </a:xfrm>
          <a:custGeom>
            <a:avLst/>
            <a:gdLst/>
            <a:ahLst/>
            <a:cxnLst/>
            <a:rect r="r" b="b" t="t" l="l"/>
            <a:pathLst>
              <a:path h="2784119" w="7296420">
                <a:moveTo>
                  <a:pt x="0" y="0"/>
                </a:moveTo>
                <a:lnTo>
                  <a:pt x="7296420" y="0"/>
                </a:lnTo>
                <a:lnTo>
                  <a:pt x="7296420" y="2784119"/>
                </a:lnTo>
                <a:lnTo>
                  <a:pt x="0" y="2784119"/>
                </a:lnTo>
                <a:lnTo>
                  <a:pt x="0" y="0"/>
                </a:lnTo>
                <a:close/>
              </a:path>
            </a:pathLst>
          </a:custGeom>
          <a:blipFill>
            <a:blip r:embed="rId5"/>
            <a:stretch>
              <a:fillRect l="0" t="-7629" r="0" b="0"/>
            </a:stretch>
          </a:blipFill>
        </p:spPr>
      </p:sp>
      <p:sp>
        <p:nvSpPr>
          <p:cNvPr name="Freeform 6" id="6"/>
          <p:cNvSpPr/>
          <p:nvPr/>
        </p:nvSpPr>
        <p:spPr>
          <a:xfrm flipH="false" flipV="false" rot="0">
            <a:off x="10705118" y="3972194"/>
            <a:ext cx="5887910" cy="3889391"/>
          </a:xfrm>
          <a:custGeom>
            <a:avLst/>
            <a:gdLst/>
            <a:ahLst/>
            <a:cxnLst/>
            <a:rect r="r" b="b" t="t" l="l"/>
            <a:pathLst>
              <a:path h="3889391" w="5887910">
                <a:moveTo>
                  <a:pt x="0" y="0"/>
                </a:moveTo>
                <a:lnTo>
                  <a:pt x="5887910" y="0"/>
                </a:lnTo>
                <a:lnTo>
                  <a:pt x="5887910" y="3889391"/>
                </a:lnTo>
                <a:lnTo>
                  <a:pt x="0" y="3889391"/>
                </a:lnTo>
                <a:lnTo>
                  <a:pt x="0" y="0"/>
                </a:lnTo>
                <a:close/>
              </a:path>
            </a:pathLst>
          </a:custGeom>
          <a:blipFill>
            <a:blip r:embed="rId6"/>
            <a:stretch>
              <a:fillRect l="0" t="0" r="0" b="0"/>
            </a:stretch>
          </a:blipFill>
        </p:spPr>
      </p:sp>
      <p:sp>
        <p:nvSpPr>
          <p:cNvPr name="Freeform 7" id="7"/>
          <p:cNvSpPr/>
          <p:nvPr/>
        </p:nvSpPr>
        <p:spPr>
          <a:xfrm flipH="false" flipV="false" rot="0">
            <a:off x="4578637" y="7039923"/>
            <a:ext cx="6126480" cy="3082597"/>
          </a:xfrm>
          <a:custGeom>
            <a:avLst/>
            <a:gdLst/>
            <a:ahLst/>
            <a:cxnLst/>
            <a:rect r="r" b="b" t="t" l="l"/>
            <a:pathLst>
              <a:path h="3082597" w="6126480">
                <a:moveTo>
                  <a:pt x="0" y="0"/>
                </a:moveTo>
                <a:lnTo>
                  <a:pt x="6126481" y="0"/>
                </a:lnTo>
                <a:lnTo>
                  <a:pt x="6126481" y="3082597"/>
                </a:lnTo>
                <a:lnTo>
                  <a:pt x="0" y="3082597"/>
                </a:lnTo>
                <a:lnTo>
                  <a:pt x="0" y="0"/>
                </a:lnTo>
                <a:close/>
              </a:path>
            </a:pathLst>
          </a:custGeom>
          <a:blipFill>
            <a:blip r:embed="rId7"/>
            <a:stretch>
              <a:fillRect l="0" t="0" r="0" b="0"/>
            </a:stretch>
          </a:blipFill>
        </p:spPr>
      </p:sp>
      <p:sp>
        <p:nvSpPr>
          <p:cNvPr name="TextBox 8" id="8"/>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9" id="9"/>
          <p:cNvSpPr txBox="true"/>
          <p:nvPr/>
        </p:nvSpPr>
        <p:spPr>
          <a:xfrm rot="0">
            <a:off x="272302" y="1498855"/>
            <a:ext cx="13250782" cy="2473339"/>
          </a:xfrm>
          <a:prstGeom prst="rect">
            <a:avLst/>
          </a:prstGeom>
        </p:spPr>
        <p:txBody>
          <a:bodyPr anchor="t" rtlCol="false" tIns="0" lIns="0" bIns="0" rIns="0">
            <a:spAutoFit/>
          </a:bodyPr>
          <a:lstStyle/>
          <a:p>
            <a:pPr algn="l">
              <a:lnSpc>
                <a:spcPts val="3868"/>
              </a:lnSpc>
            </a:pPr>
            <a:r>
              <a:rPr lang="en-US" sz="2930" spc="-181">
                <a:solidFill>
                  <a:srgbClr val="000000"/>
                </a:solidFill>
                <a:latin typeface="Times New Roman Bold"/>
              </a:rPr>
              <a:t>Problem Statement-7: Team Goals Analysis</a:t>
            </a:r>
          </a:p>
          <a:p>
            <a:pPr algn="l" marL="632674" indent="-316337" lvl="1">
              <a:lnSpc>
                <a:spcPts val="3868"/>
              </a:lnSpc>
              <a:buFont typeface="Arial"/>
              <a:buChar char="•"/>
            </a:pPr>
            <a:r>
              <a:rPr lang="en-US" sz="2930" spc="-181">
                <a:solidFill>
                  <a:srgbClr val="000000"/>
                </a:solidFill>
                <a:latin typeface="Times New Roman"/>
              </a:rPr>
              <a:t>Identifying teams with the highest number of goals using a horizontal bar plot</a:t>
            </a:r>
          </a:p>
          <a:p>
            <a:pPr algn="l" marL="632674" indent="-316337" lvl="1">
              <a:lnSpc>
                <a:spcPts val="3868"/>
              </a:lnSpc>
              <a:buFont typeface="Arial"/>
              <a:buChar char="•"/>
            </a:pPr>
            <a:r>
              <a:rPr lang="en-US" sz="2930" spc="-181">
                <a:solidFill>
                  <a:srgbClr val="000000"/>
                </a:solidFill>
                <a:latin typeface="Times New Roman"/>
              </a:rPr>
              <a:t>Using stacked bar chart to visualize the goals made by each team</a:t>
            </a:r>
          </a:p>
          <a:p>
            <a:pPr algn="l" marL="632674" indent="-316337" lvl="1">
              <a:lnSpc>
                <a:spcPts val="3868"/>
              </a:lnSpc>
              <a:buFont typeface="Arial"/>
              <a:buChar char="•"/>
            </a:pPr>
            <a:r>
              <a:rPr lang="en-US" sz="2930" spc="-181">
                <a:solidFill>
                  <a:srgbClr val="000000"/>
                </a:solidFill>
                <a:latin typeface="Times New Roman"/>
              </a:rPr>
              <a:t>Goal scorings of each team over the season</a:t>
            </a:r>
          </a:p>
          <a:p>
            <a:pPr algn="l" marL="632674" indent="-316337" lvl="1">
              <a:lnSpc>
                <a:spcPts val="3868"/>
              </a:lnSpc>
              <a:buFont typeface="Arial"/>
              <a:buChar char="•"/>
            </a:pPr>
            <a:r>
              <a:rPr lang="en-US" sz="2930" spc="-183">
                <a:solidFill>
                  <a:srgbClr val="000000"/>
                </a:solidFill>
                <a:latin typeface="Times New Roman"/>
              </a:rPr>
              <a:t>Identifying the top goal scorer and his performance metrics over time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1984162" y="1249519"/>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Index</a:t>
            </a:r>
          </a:p>
        </p:txBody>
      </p:sp>
      <p:sp>
        <p:nvSpPr>
          <p:cNvPr name="TextBox 6" id="6"/>
          <p:cNvSpPr txBox="true"/>
          <p:nvPr/>
        </p:nvSpPr>
        <p:spPr>
          <a:xfrm rot="0">
            <a:off x="6312928" y="2197828"/>
            <a:ext cx="4037362" cy="7502385"/>
          </a:xfrm>
          <a:prstGeom prst="rect">
            <a:avLst/>
          </a:prstGeom>
        </p:spPr>
        <p:txBody>
          <a:bodyPr anchor="t" rtlCol="false" tIns="0" lIns="0" bIns="0" rIns="0">
            <a:spAutoFit/>
          </a:bodyPr>
          <a:lstStyle/>
          <a:p>
            <a:pPr algn="l">
              <a:lnSpc>
                <a:spcPts val="4532"/>
              </a:lnSpc>
            </a:pPr>
            <a:r>
              <a:rPr lang="en-US" sz="3433" spc="-212">
                <a:solidFill>
                  <a:srgbClr val="000000"/>
                </a:solidFill>
                <a:latin typeface="Times New Roman"/>
              </a:rPr>
              <a:t>1. Introduction</a:t>
            </a:r>
          </a:p>
          <a:p>
            <a:pPr algn="l">
              <a:lnSpc>
                <a:spcPts val="4532"/>
              </a:lnSpc>
            </a:pPr>
          </a:p>
          <a:p>
            <a:pPr algn="l">
              <a:lnSpc>
                <a:spcPts val="4532"/>
              </a:lnSpc>
            </a:pPr>
            <a:r>
              <a:rPr lang="en-US" sz="3433" spc="-212">
                <a:solidFill>
                  <a:srgbClr val="000000"/>
                </a:solidFill>
                <a:latin typeface="Times New Roman"/>
              </a:rPr>
              <a:t>2. Project Statement</a:t>
            </a:r>
          </a:p>
          <a:p>
            <a:pPr algn="l">
              <a:lnSpc>
                <a:spcPts val="4532"/>
              </a:lnSpc>
            </a:pPr>
          </a:p>
          <a:p>
            <a:pPr algn="l">
              <a:lnSpc>
                <a:spcPts val="4532"/>
              </a:lnSpc>
            </a:pPr>
            <a:r>
              <a:rPr lang="en-US" sz="3433" spc="-212">
                <a:solidFill>
                  <a:srgbClr val="000000"/>
                </a:solidFill>
                <a:latin typeface="Times New Roman"/>
              </a:rPr>
              <a:t>3. Description</a:t>
            </a:r>
          </a:p>
          <a:p>
            <a:pPr algn="l">
              <a:lnSpc>
                <a:spcPts val="4532"/>
              </a:lnSpc>
            </a:pPr>
          </a:p>
          <a:p>
            <a:pPr algn="l">
              <a:lnSpc>
                <a:spcPts val="4532"/>
              </a:lnSpc>
            </a:pPr>
            <a:r>
              <a:rPr lang="en-US" sz="3433" spc="-212">
                <a:solidFill>
                  <a:srgbClr val="000000"/>
                </a:solidFill>
                <a:latin typeface="Times New Roman"/>
              </a:rPr>
              <a:t>4. Figures/Graphs</a:t>
            </a:r>
          </a:p>
          <a:p>
            <a:pPr algn="l">
              <a:lnSpc>
                <a:spcPts val="4532"/>
              </a:lnSpc>
            </a:pPr>
          </a:p>
          <a:p>
            <a:pPr algn="l">
              <a:lnSpc>
                <a:spcPts val="4532"/>
              </a:lnSpc>
            </a:pPr>
            <a:r>
              <a:rPr lang="en-US" sz="3433" spc="-212">
                <a:solidFill>
                  <a:srgbClr val="000000"/>
                </a:solidFill>
                <a:latin typeface="Times New Roman"/>
              </a:rPr>
              <a:t>5. Challenges Faced</a:t>
            </a:r>
          </a:p>
          <a:p>
            <a:pPr algn="l">
              <a:lnSpc>
                <a:spcPts val="4532"/>
              </a:lnSpc>
            </a:pPr>
          </a:p>
          <a:p>
            <a:pPr algn="l">
              <a:lnSpc>
                <a:spcPts val="4532"/>
              </a:lnSpc>
            </a:pPr>
            <a:r>
              <a:rPr lang="en-US" sz="3433" spc="-212">
                <a:solidFill>
                  <a:srgbClr val="000000"/>
                </a:solidFill>
                <a:latin typeface="Times New Roman"/>
              </a:rPr>
              <a:t>6. Conclusion</a:t>
            </a:r>
          </a:p>
          <a:p>
            <a:pPr algn="l">
              <a:lnSpc>
                <a:spcPts val="4532"/>
              </a:lnSpc>
            </a:pPr>
          </a:p>
          <a:p>
            <a:pPr algn="l">
              <a:lnSpc>
                <a:spcPts val="4532"/>
              </a:lnSpc>
            </a:pPr>
            <a:r>
              <a:rPr lang="en-US" sz="3433" spc="-214">
                <a:solidFill>
                  <a:srgbClr val="000000"/>
                </a:solidFill>
                <a:latin typeface="Times New Roman"/>
              </a:rPr>
              <a:t>7. 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365568" y="133442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10337156" y="5971626"/>
            <a:ext cx="6146952" cy="3286674"/>
            <a:chOff x="0" y="0"/>
            <a:chExt cx="8195936" cy="4382232"/>
          </a:xfrm>
        </p:grpSpPr>
        <p:sp>
          <p:nvSpPr>
            <p:cNvPr name="Freeform 7" id="7" descr="Graphical user interface, application  Description automatically generated"/>
            <p:cNvSpPr/>
            <p:nvPr/>
          </p:nvSpPr>
          <p:spPr>
            <a:xfrm flipH="false" flipV="false" rot="0">
              <a:off x="0" y="0"/>
              <a:ext cx="8195936" cy="4382232"/>
            </a:xfrm>
            <a:custGeom>
              <a:avLst/>
              <a:gdLst/>
              <a:ahLst/>
              <a:cxnLst/>
              <a:rect r="r" b="b" t="t" l="l"/>
              <a:pathLst>
                <a:path h="4382232" w="8195936">
                  <a:moveTo>
                    <a:pt x="0" y="0"/>
                  </a:moveTo>
                  <a:lnTo>
                    <a:pt x="8195936" y="0"/>
                  </a:lnTo>
                  <a:lnTo>
                    <a:pt x="8195936" y="4382232"/>
                  </a:lnTo>
                  <a:lnTo>
                    <a:pt x="0" y="4382232"/>
                  </a:lnTo>
                  <a:lnTo>
                    <a:pt x="0" y="0"/>
                  </a:lnTo>
                  <a:close/>
                </a:path>
              </a:pathLst>
            </a:custGeom>
            <a:blipFill>
              <a:blip r:embed="rId5"/>
              <a:stretch>
                <a:fillRect l="-10294" t="-34053" r="-156" b="-72518"/>
              </a:stretch>
            </a:blipFill>
            <a:ln w="47625" cap="sq">
              <a:solidFill>
                <a:srgbClr val="000000"/>
              </a:solidFill>
              <a:prstDash val="solid"/>
              <a:miter/>
            </a:ln>
          </p:spPr>
        </p:sp>
        <p:sp>
          <p:nvSpPr>
            <p:cNvPr name="Freeform 8" id="8"/>
            <p:cNvSpPr/>
            <p:nvPr/>
          </p:nvSpPr>
          <p:spPr>
            <a:xfrm flipH="false" flipV="false" rot="0">
              <a:off x="199778" y="118332"/>
              <a:ext cx="7796380" cy="4145568"/>
            </a:xfrm>
            <a:custGeom>
              <a:avLst/>
              <a:gdLst/>
              <a:ahLst/>
              <a:cxnLst/>
              <a:rect r="r" b="b" t="t" l="l"/>
              <a:pathLst>
                <a:path h="4145568" w="7796380">
                  <a:moveTo>
                    <a:pt x="0" y="0"/>
                  </a:moveTo>
                  <a:lnTo>
                    <a:pt x="7796380" y="0"/>
                  </a:lnTo>
                  <a:lnTo>
                    <a:pt x="7796380" y="4145568"/>
                  </a:lnTo>
                  <a:lnTo>
                    <a:pt x="0" y="4145568"/>
                  </a:lnTo>
                  <a:lnTo>
                    <a:pt x="0" y="0"/>
                  </a:lnTo>
                  <a:close/>
                </a:path>
              </a:pathLst>
            </a:custGeom>
            <a:blipFill>
              <a:blip r:embed="rId6"/>
              <a:stretch>
                <a:fillRect l="0" t="0" r="0" b="0"/>
              </a:stretch>
            </a:blipFill>
          </p:spPr>
        </p:sp>
      </p:grpSp>
      <p:grpSp>
        <p:nvGrpSpPr>
          <p:cNvPr name="Group 9" id="9"/>
          <p:cNvGrpSpPr/>
          <p:nvPr/>
        </p:nvGrpSpPr>
        <p:grpSpPr>
          <a:xfrm rot="0">
            <a:off x="3356043" y="5934944"/>
            <a:ext cx="5805634" cy="3360038"/>
            <a:chOff x="0" y="0"/>
            <a:chExt cx="7740846" cy="4480050"/>
          </a:xfrm>
        </p:grpSpPr>
        <p:sp>
          <p:nvSpPr>
            <p:cNvPr name="Freeform 10" id="10" descr="Graphical user interface, application  Description automatically generated"/>
            <p:cNvSpPr/>
            <p:nvPr/>
          </p:nvSpPr>
          <p:spPr>
            <a:xfrm flipH="false" flipV="false" rot="0">
              <a:off x="0" y="0"/>
              <a:ext cx="7740846" cy="4480050"/>
            </a:xfrm>
            <a:custGeom>
              <a:avLst/>
              <a:gdLst/>
              <a:ahLst/>
              <a:cxnLst/>
              <a:rect r="r" b="b" t="t" l="l"/>
              <a:pathLst>
                <a:path h="4480050" w="7740846">
                  <a:moveTo>
                    <a:pt x="0" y="0"/>
                  </a:moveTo>
                  <a:lnTo>
                    <a:pt x="7740846" y="0"/>
                  </a:lnTo>
                  <a:lnTo>
                    <a:pt x="7740846" y="4480050"/>
                  </a:lnTo>
                  <a:lnTo>
                    <a:pt x="0" y="4480050"/>
                  </a:lnTo>
                  <a:lnTo>
                    <a:pt x="0" y="0"/>
                  </a:lnTo>
                  <a:close/>
                </a:path>
              </a:pathLst>
            </a:custGeom>
            <a:blipFill>
              <a:blip r:embed="rId5"/>
              <a:stretch>
                <a:fillRect l="0" t="-53771" r="-13169" b="-41767"/>
              </a:stretch>
            </a:blipFill>
            <a:ln w="47625" cap="sq">
              <a:solidFill>
                <a:srgbClr val="000000"/>
              </a:solidFill>
              <a:prstDash val="solid"/>
              <a:miter/>
            </a:ln>
          </p:spPr>
        </p:sp>
        <p:sp>
          <p:nvSpPr>
            <p:cNvPr name="Freeform 11" id="11"/>
            <p:cNvSpPr/>
            <p:nvPr/>
          </p:nvSpPr>
          <p:spPr>
            <a:xfrm flipH="false" flipV="false" rot="0">
              <a:off x="119350" y="335386"/>
              <a:ext cx="7502146" cy="3735171"/>
            </a:xfrm>
            <a:custGeom>
              <a:avLst/>
              <a:gdLst/>
              <a:ahLst/>
              <a:cxnLst/>
              <a:rect r="r" b="b" t="t" l="l"/>
              <a:pathLst>
                <a:path h="3735171" w="7502146">
                  <a:moveTo>
                    <a:pt x="0" y="0"/>
                  </a:moveTo>
                  <a:lnTo>
                    <a:pt x="7502146" y="0"/>
                  </a:lnTo>
                  <a:lnTo>
                    <a:pt x="7502146" y="3735171"/>
                  </a:lnTo>
                  <a:lnTo>
                    <a:pt x="0" y="3735171"/>
                  </a:lnTo>
                  <a:lnTo>
                    <a:pt x="0" y="0"/>
                  </a:lnTo>
                  <a:close/>
                </a:path>
              </a:pathLst>
            </a:custGeom>
            <a:blipFill>
              <a:blip r:embed="rId7"/>
              <a:stretch>
                <a:fillRect l="0" t="0" r="0" b="0"/>
              </a:stretch>
            </a:blipFill>
          </p:spPr>
        </p:sp>
      </p:grpSp>
      <p:grpSp>
        <p:nvGrpSpPr>
          <p:cNvPr name="Group 12" id="12"/>
          <p:cNvGrpSpPr/>
          <p:nvPr/>
        </p:nvGrpSpPr>
        <p:grpSpPr>
          <a:xfrm rot="0">
            <a:off x="11737152" y="2413014"/>
            <a:ext cx="5522148" cy="3244287"/>
            <a:chOff x="0" y="0"/>
            <a:chExt cx="7362864" cy="4325716"/>
          </a:xfrm>
        </p:grpSpPr>
        <p:sp>
          <p:nvSpPr>
            <p:cNvPr name="Freeform 13" id="13" descr="Graphical user interface, application  Description automatically generated"/>
            <p:cNvSpPr/>
            <p:nvPr/>
          </p:nvSpPr>
          <p:spPr>
            <a:xfrm flipH="false" flipV="false" rot="0">
              <a:off x="0" y="0"/>
              <a:ext cx="7362864" cy="4325716"/>
            </a:xfrm>
            <a:custGeom>
              <a:avLst/>
              <a:gdLst/>
              <a:ahLst/>
              <a:cxnLst/>
              <a:rect r="r" b="b" t="t" l="l"/>
              <a:pathLst>
                <a:path h="4325716" w="7362864">
                  <a:moveTo>
                    <a:pt x="0" y="0"/>
                  </a:moveTo>
                  <a:lnTo>
                    <a:pt x="7362864" y="0"/>
                  </a:lnTo>
                  <a:lnTo>
                    <a:pt x="7362864" y="4325716"/>
                  </a:lnTo>
                  <a:lnTo>
                    <a:pt x="0" y="4325716"/>
                  </a:lnTo>
                  <a:lnTo>
                    <a:pt x="0" y="0"/>
                  </a:lnTo>
                  <a:close/>
                </a:path>
              </a:pathLst>
            </a:custGeom>
            <a:blipFill>
              <a:blip r:embed="rId5"/>
              <a:stretch>
                <a:fillRect l="-20724" t="-160098" r="-173416" b="-240563"/>
              </a:stretch>
            </a:blipFill>
            <a:ln w="47625" cap="sq">
              <a:solidFill>
                <a:srgbClr val="000000"/>
              </a:solidFill>
              <a:prstDash val="solid"/>
              <a:miter/>
            </a:ln>
          </p:spPr>
        </p:sp>
        <p:sp>
          <p:nvSpPr>
            <p:cNvPr name="Freeform 14" id="14"/>
            <p:cNvSpPr/>
            <p:nvPr/>
          </p:nvSpPr>
          <p:spPr>
            <a:xfrm flipH="false" flipV="false" rot="0">
              <a:off x="180692" y="304978"/>
              <a:ext cx="7001480" cy="3616658"/>
            </a:xfrm>
            <a:custGeom>
              <a:avLst/>
              <a:gdLst/>
              <a:ahLst/>
              <a:cxnLst/>
              <a:rect r="r" b="b" t="t" l="l"/>
              <a:pathLst>
                <a:path h="3616658" w="7001480">
                  <a:moveTo>
                    <a:pt x="0" y="0"/>
                  </a:moveTo>
                  <a:lnTo>
                    <a:pt x="7001480" y="0"/>
                  </a:lnTo>
                  <a:lnTo>
                    <a:pt x="7001480" y="3616658"/>
                  </a:lnTo>
                  <a:lnTo>
                    <a:pt x="0" y="3616658"/>
                  </a:lnTo>
                  <a:lnTo>
                    <a:pt x="0" y="0"/>
                  </a:lnTo>
                  <a:close/>
                </a:path>
              </a:pathLst>
            </a:custGeom>
            <a:blipFill>
              <a:blip r:embed="rId8"/>
              <a:stretch>
                <a:fillRect l="0" t="0" r="0" b="0"/>
              </a:stretch>
            </a:blipFill>
          </p:spPr>
        </p:sp>
      </p:grpSp>
      <p:grpSp>
        <p:nvGrpSpPr>
          <p:cNvPr name="Group 15" id="15"/>
          <p:cNvGrpSpPr/>
          <p:nvPr/>
        </p:nvGrpSpPr>
        <p:grpSpPr>
          <a:xfrm rot="0">
            <a:off x="6257407" y="2464600"/>
            <a:ext cx="5024759" cy="2923596"/>
            <a:chOff x="0" y="0"/>
            <a:chExt cx="6699679" cy="3898128"/>
          </a:xfrm>
        </p:grpSpPr>
        <p:sp>
          <p:nvSpPr>
            <p:cNvPr name="Freeform 16" id="16" descr="Graphical user interface, application  Description automatically generated"/>
            <p:cNvSpPr/>
            <p:nvPr/>
          </p:nvSpPr>
          <p:spPr>
            <a:xfrm flipH="false" flipV="false" rot="0">
              <a:off x="0" y="0"/>
              <a:ext cx="6699679" cy="3898128"/>
            </a:xfrm>
            <a:custGeom>
              <a:avLst/>
              <a:gdLst/>
              <a:ahLst/>
              <a:cxnLst/>
              <a:rect r="r" b="b" t="t" l="l"/>
              <a:pathLst>
                <a:path h="3898128" w="6699679">
                  <a:moveTo>
                    <a:pt x="0" y="0"/>
                  </a:moveTo>
                  <a:lnTo>
                    <a:pt x="6699679" y="0"/>
                  </a:lnTo>
                  <a:lnTo>
                    <a:pt x="6699679" y="3898128"/>
                  </a:lnTo>
                  <a:lnTo>
                    <a:pt x="0" y="3898128"/>
                  </a:lnTo>
                  <a:lnTo>
                    <a:pt x="0" y="0"/>
                  </a:lnTo>
                  <a:close/>
                </a:path>
              </a:pathLst>
            </a:custGeom>
            <a:blipFill>
              <a:blip r:embed="rId5"/>
              <a:stretch>
                <a:fillRect l="-8146" t="-83349" r="-31272" b="-56268"/>
              </a:stretch>
            </a:blipFill>
            <a:ln w="57150" cap="sq">
              <a:solidFill>
                <a:srgbClr val="000000"/>
              </a:solidFill>
              <a:prstDash val="solid"/>
              <a:miter/>
            </a:ln>
          </p:spPr>
        </p:sp>
        <p:sp>
          <p:nvSpPr>
            <p:cNvPr name="Freeform 17" id="17"/>
            <p:cNvSpPr/>
            <p:nvPr/>
          </p:nvSpPr>
          <p:spPr>
            <a:xfrm flipH="false" flipV="false" rot="0">
              <a:off x="157178" y="260656"/>
              <a:ext cx="6385323" cy="3218372"/>
            </a:xfrm>
            <a:custGeom>
              <a:avLst/>
              <a:gdLst/>
              <a:ahLst/>
              <a:cxnLst/>
              <a:rect r="r" b="b" t="t" l="l"/>
              <a:pathLst>
                <a:path h="3218372" w="6385323">
                  <a:moveTo>
                    <a:pt x="0" y="0"/>
                  </a:moveTo>
                  <a:lnTo>
                    <a:pt x="6385323" y="0"/>
                  </a:lnTo>
                  <a:lnTo>
                    <a:pt x="6385323" y="3218372"/>
                  </a:lnTo>
                  <a:lnTo>
                    <a:pt x="0" y="3218372"/>
                  </a:lnTo>
                  <a:lnTo>
                    <a:pt x="0" y="0"/>
                  </a:lnTo>
                  <a:close/>
                </a:path>
              </a:pathLst>
            </a:custGeom>
            <a:blipFill>
              <a:blip r:embed="rId9"/>
              <a:stretch>
                <a:fillRect l="0" t="0" r="0" b="0"/>
              </a:stretch>
            </a:blipFill>
          </p:spPr>
        </p:sp>
      </p:grpSp>
      <p:grpSp>
        <p:nvGrpSpPr>
          <p:cNvPr name="Group 18" id="18"/>
          <p:cNvGrpSpPr/>
          <p:nvPr/>
        </p:nvGrpSpPr>
        <p:grpSpPr>
          <a:xfrm rot="0">
            <a:off x="246225" y="2591066"/>
            <a:ext cx="5553982" cy="2888183"/>
            <a:chOff x="0" y="0"/>
            <a:chExt cx="7405310" cy="3850910"/>
          </a:xfrm>
        </p:grpSpPr>
        <p:sp>
          <p:nvSpPr>
            <p:cNvPr name="Freeform 19" id="19" descr="Graphical user interface, application  Description automatically generated"/>
            <p:cNvSpPr/>
            <p:nvPr/>
          </p:nvSpPr>
          <p:spPr>
            <a:xfrm flipH="false" flipV="false" rot="0">
              <a:off x="0" y="0"/>
              <a:ext cx="7405310" cy="3850910"/>
            </a:xfrm>
            <a:custGeom>
              <a:avLst/>
              <a:gdLst/>
              <a:ahLst/>
              <a:cxnLst/>
              <a:rect r="r" b="b" t="t" l="l"/>
              <a:pathLst>
                <a:path h="3850910" w="7405310">
                  <a:moveTo>
                    <a:pt x="0" y="0"/>
                  </a:moveTo>
                  <a:lnTo>
                    <a:pt x="7405310" y="0"/>
                  </a:lnTo>
                  <a:lnTo>
                    <a:pt x="7405310" y="3850910"/>
                  </a:lnTo>
                  <a:lnTo>
                    <a:pt x="0" y="3850910"/>
                  </a:lnTo>
                  <a:lnTo>
                    <a:pt x="0" y="0"/>
                  </a:lnTo>
                  <a:close/>
                </a:path>
              </a:pathLst>
            </a:custGeom>
            <a:blipFill>
              <a:blip r:embed="rId5"/>
              <a:stretch>
                <a:fillRect l="-5654" t="-83349" r="-18951" b="-56268"/>
              </a:stretch>
            </a:blipFill>
            <a:ln w="57150" cap="sq">
              <a:solidFill>
                <a:srgbClr val="000000"/>
              </a:solidFill>
              <a:prstDash val="solid"/>
              <a:miter/>
            </a:ln>
          </p:spPr>
        </p:sp>
        <p:sp>
          <p:nvSpPr>
            <p:cNvPr name="Freeform 20" id="20"/>
            <p:cNvSpPr/>
            <p:nvPr/>
          </p:nvSpPr>
          <p:spPr>
            <a:xfrm flipH="false" flipV="false" rot="0">
              <a:off x="220887" y="80603"/>
              <a:ext cx="6963536" cy="3573776"/>
            </a:xfrm>
            <a:custGeom>
              <a:avLst/>
              <a:gdLst/>
              <a:ahLst/>
              <a:cxnLst/>
              <a:rect r="r" b="b" t="t" l="l"/>
              <a:pathLst>
                <a:path h="3573776" w="6963536">
                  <a:moveTo>
                    <a:pt x="0" y="0"/>
                  </a:moveTo>
                  <a:lnTo>
                    <a:pt x="6963536" y="0"/>
                  </a:lnTo>
                  <a:lnTo>
                    <a:pt x="6963536" y="3573775"/>
                  </a:lnTo>
                  <a:lnTo>
                    <a:pt x="0" y="3573775"/>
                  </a:lnTo>
                  <a:lnTo>
                    <a:pt x="0" y="0"/>
                  </a:lnTo>
                  <a:close/>
                </a:path>
              </a:pathLst>
            </a:custGeom>
            <a:blipFill>
              <a:blip r:embed="rId10"/>
              <a:stretch>
                <a:fillRect l="0" t="0" r="0" b="0"/>
              </a:stretch>
            </a:blipFill>
          </p:spPr>
        </p:sp>
      </p:grpSp>
      <p:sp>
        <p:nvSpPr>
          <p:cNvPr name="TextBox 21" id="21"/>
          <p:cNvSpPr txBox="true"/>
          <p:nvPr/>
        </p:nvSpPr>
        <p:spPr>
          <a:xfrm rot="0">
            <a:off x="4907665" y="9548011"/>
            <a:ext cx="6910209"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7: Team Goals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722647" y="3819882"/>
            <a:ext cx="16905781" cy="4571091"/>
          </a:xfrm>
          <a:custGeom>
            <a:avLst/>
            <a:gdLst/>
            <a:ahLst/>
            <a:cxnLst/>
            <a:rect r="r" b="b" t="t" l="l"/>
            <a:pathLst>
              <a:path h="4571091" w="16905781">
                <a:moveTo>
                  <a:pt x="0" y="0"/>
                </a:moveTo>
                <a:lnTo>
                  <a:pt x="16905781" y="0"/>
                </a:lnTo>
                <a:lnTo>
                  <a:pt x="16905781" y="4571090"/>
                </a:lnTo>
                <a:lnTo>
                  <a:pt x="0" y="4571090"/>
                </a:lnTo>
                <a:lnTo>
                  <a:pt x="0" y="0"/>
                </a:lnTo>
                <a:close/>
              </a:path>
            </a:pathLst>
          </a:custGeom>
          <a:blipFill>
            <a:blip r:embed="rId5"/>
            <a:stretch>
              <a:fillRect l="0" t="0" r="0" b="0"/>
            </a:stretch>
          </a:blipFill>
        </p:spPr>
      </p:sp>
      <p:sp>
        <p:nvSpPr>
          <p:cNvPr name="TextBox 6" id="6"/>
          <p:cNvSpPr txBox="true"/>
          <p:nvPr/>
        </p:nvSpPr>
        <p:spPr>
          <a:xfrm rot="0">
            <a:off x="4184148" y="971550"/>
            <a:ext cx="9859143" cy="949891"/>
          </a:xfrm>
          <a:prstGeom prst="rect">
            <a:avLst/>
          </a:prstGeom>
        </p:spPr>
        <p:txBody>
          <a:bodyPr anchor="t" rtlCol="false" tIns="0" lIns="0" bIns="0" rIns="0">
            <a:spAutoFit/>
          </a:bodyPr>
          <a:lstStyle/>
          <a:p>
            <a:pPr algn="ctr">
              <a:lnSpc>
                <a:spcPts val="6328"/>
              </a:lnSpc>
            </a:pPr>
            <a:r>
              <a:rPr lang="en-US" sz="5860">
                <a:solidFill>
                  <a:srgbClr val="000000"/>
                </a:solidFill>
                <a:latin typeface="Times New Roman"/>
              </a:rPr>
              <a:t>Description</a:t>
            </a:r>
          </a:p>
        </p:txBody>
      </p:sp>
      <p:sp>
        <p:nvSpPr>
          <p:cNvPr name="TextBox 7" id="7"/>
          <p:cNvSpPr txBox="true"/>
          <p:nvPr/>
        </p:nvSpPr>
        <p:spPr>
          <a:xfrm rot="0">
            <a:off x="238805" y="1826191"/>
            <a:ext cx="13250782" cy="1993691"/>
          </a:xfrm>
          <a:prstGeom prst="rect">
            <a:avLst/>
          </a:prstGeom>
        </p:spPr>
        <p:txBody>
          <a:bodyPr anchor="t" rtlCol="false" tIns="0" lIns="0" bIns="0" rIns="0">
            <a:spAutoFit/>
          </a:bodyPr>
          <a:lstStyle/>
          <a:p>
            <a:pPr algn="l">
              <a:lnSpc>
                <a:spcPts val="3868"/>
              </a:lnSpc>
            </a:pPr>
            <a:r>
              <a:rPr lang="en-US" sz="2930" spc="-181">
                <a:solidFill>
                  <a:srgbClr val="000000"/>
                </a:solidFill>
                <a:latin typeface="Times New Roman Bold"/>
              </a:rPr>
              <a:t>Problem Statement-8: Reporting and Visualization</a:t>
            </a:r>
          </a:p>
          <a:p>
            <a:pPr algn="l" marL="632673" indent="-316337" lvl="1">
              <a:lnSpc>
                <a:spcPts val="3868"/>
              </a:lnSpc>
              <a:buFont typeface="Arial"/>
              <a:buChar char="•"/>
            </a:pPr>
            <a:r>
              <a:rPr lang="en-US" sz="2930" spc="-181">
                <a:solidFill>
                  <a:srgbClr val="000000"/>
                </a:solidFill>
                <a:latin typeface="Times New Roman"/>
              </a:rPr>
              <a:t>Player Statistics and Team Statistics in an interactive format of display.</a:t>
            </a:r>
          </a:p>
          <a:p>
            <a:pPr algn="l" marL="632673" indent="-316337" lvl="1">
              <a:lnSpc>
                <a:spcPts val="3868"/>
              </a:lnSpc>
              <a:buFont typeface="Arial"/>
              <a:buChar char="•"/>
            </a:pPr>
            <a:r>
              <a:rPr lang="en-US" sz="2930" spc="-181">
                <a:solidFill>
                  <a:srgbClr val="000000"/>
                </a:solidFill>
                <a:latin typeface="Times New Roman"/>
              </a:rPr>
              <a:t>Using clustering techniques for grouping data</a:t>
            </a:r>
          </a:p>
          <a:p>
            <a:pPr algn="l" marL="632673" indent="-316337" lvl="1">
              <a:lnSpc>
                <a:spcPts val="3868"/>
              </a:lnSpc>
              <a:buFont typeface="Arial"/>
              <a:buChar char="•"/>
            </a:pPr>
            <a:r>
              <a:rPr lang="en-US" sz="2930" spc="-183">
                <a:solidFill>
                  <a:srgbClr val="000000"/>
                </a:solidFill>
                <a:latin typeface="Times New Roman"/>
              </a:rPr>
              <a:t>Precitive Modelling for comparisons.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182645" y="1036409"/>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4966724" y="6308265"/>
            <a:ext cx="7510850" cy="2978045"/>
            <a:chOff x="0" y="0"/>
            <a:chExt cx="10014467" cy="3970726"/>
          </a:xfrm>
        </p:grpSpPr>
        <p:sp>
          <p:nvSpPr>
            <p:cNvPr name="Freeform 7" id="7" descr="Graphical user interface, application  Description automatically generated"/>
            <p:cNvSpPr/>
            <p:nvPr/>
          </p:nvSpPr>
          <p:spPr>
            <a:xfrm flipH="false" flipV="false" rot="0">
              <a:off x="0" y="0"/>
              <a:ext cx="10014467" cy="3970726"/>
            </a:xfrm>
            <a:custGeom>
              <a:avLst/>
              <a:gdLst/>
              <a:ahLst/>
              <a:cxnLst/>
              <a:rect r="r" b="b" t="t" l="l"/>
              <a:pathLst>
                <a:path h="3970726" w="10014467">
                  <a:moveTo>
                    <a:pt x="0" y="0"/>
                  </a:moveTo>
                  <a:lnTo>
                    <a:pt x="10014467" y="0"/>
                  </a:lnTo>
                  <a:lnTo>
                    <a:pt x="10014467" y="3970726"/>
                  </a:lnTo>
                  <a:lnTo>
                    <a:pt x="0" y="3970726"/>
                  </a:lnTo>
                  <a:lnTo>
                    <a:pt x="0" y="0"/>
                  </a:lnTo>
                  <a:close/>
                </a:path>
              </a:pathLst>
            </a:custGeom>
            <a:blipFill>
              <a:blip r:embed="rId5"/>
              <a:stretch>
                <a:fillRect l="0" t="-112023" r="-17937" b="-85422"/>
              </a:stretch>
            </a:blipFill>
            <a:ln w="76200" cap="sq">
              <a:solidFill>
                <a:srgbClr val="000000"/>
              </a:solidFill>
              <a:prstDash val="solid"/>
              <a:miter/>
            </a:ln>
          </p:spPr>
        </p:sp>
        <p:sp>
          <p:nvSpPr>
            <p:cNvPr name="Freeform 8" id="8"/>
            <p:cNvSpPr/>
            <p:nvPr/>
          </p:nvSpPr>
          <p:spPr>
            <a:xfrm flipH="false" flipV="false" rot="0">
              <a:off x="321797" y="102710"/>
              <a:ext cx="9370873" cy="3711163"/>
            </a:xfrm>
            <a:custGeom>
              <a:avLst/>
              <a:gdLst/>
              <a:ahLst/>
              <a:cxnLst/>
              <a:rect r="r" b="b" t="t" l="l"/>
              <a:pathLst>
                <a:path h="3711163" w="9370873">
                  <a:moveTo>
                    <a:pt x="0" y="0"/>
                  </a:moveTo>
                  <a:lnTo>
                    <a:pt x="9370873" y="0"/>
                  </a:lnTo>
                  <a:lnTo>
                    <a:pt x="9370873" y="3711164"/>
                  </a:lnTo>
                  <a:lnTo>
                    <a:pt x="0" y="3711164"/>
                  </a:lnTo>
                  <a:lnTo>
                    <a:pt x="0" y="0"/>
                  </a:lnTo>
                  <a:close/>
                </a:path>
              </a:pathLst>
            </a:custGeom>
            <a:blipFill>
              <a:blip r:embed="rId6"/>
              <a:stretch>
                <a:fillRect l="0" t="0" r="0" b="0"/>
              </a:stretch>
            </a:blipFill>
          </p:spPr>
        </p:sp>
      </p:grpSp>
      <p:grpSp>
        <p:nvGrpSpPr>
          <p:cNvPr name="Group 9" id="9"/>
          <p:cNvGrpSpPr/>
          <p:nvPr/>
        </p:nvGrpSpPr>
        <p:grpSpPr>
          <a:xfrm rot="0">
            <a:off x="1134083" y="2099018"/>
            <a:ext cx="6643922" cy="4083743"/>
            <a:chOff x="0" y="0"/>
            <a:chExt cx="8858563" cy="5444991"/>
          </a:xfrm>
        </p:grpSpPr>
        <p:sp>
          <p:nvSpPr>
            <p:cNvPr name="Freeform 10" id="10" descr="Graphical user interface, application  Description automatically generated"/>
            <p:cNvSpPr/>
            <p:nvPr/>
          </p:nvSpPr>
          <p:spPr>
            <a:xfrm flipH="false" flipV="false" rot="0">
              <a:off x="0" y="0"/>
              <a:ext cx="8858563" cy="5444991"/>
            </a:xfrm>
            <a:custGeom>
              <a:avLst/>
              <a:gdLst/>
              <a:ahLst/>
              <a:cxnLst/>
              <a:rect r="r" b="b" t="t" l="l"/>
              <a:pathLst>
                <a:path h="5444991" w="8858563">
                  <a:moveTo>
                    <a:pt x="0" y="0"/>
                  </a:moveTo>
                  <a:lnTo>
                    <a:pt x="8858563" y="0"/>
                  </a:lnTo>
                  <a:lnTo>
                    <a:pt x="8858563" y="5444991"/>
                  </a:lnTo>
                  <a:lnTo>
                    <a:pt x="0" y="5444991"/>
                  </a:lnTo>
                  <a:lnTo>
                    <a:pt x="0" y="0"/>
                  </a:lnTo>
                  <a:close/>
                </a:path>
              </a:pathLst>
            </a:custGeom>
            <a:blipFill>
              <a:blip r:embed="rId5"/>
              <a:stretch>
                <a:fillRect l="-8606" t="-83349" r="-38677" b="-56268"/>
              </a:stretch>
            </a:blipFill>
            <a:ln w="57150" cap="sq">
              <a:solidFill>
                <a:srgbClr val="000000"/>
              </a:solidFill>
              <a:prstDash val="solid"/>
              <a:miter/>
            </a:ln>
          </p:spPr>
        </p:sp>
        <p:sp>
          <p:nvSpPr>
            <p:cNvPr name="Freeform 11" id="11"/>
            <p:cNvSpPr/>
            <p:nvPr/>
          </p:nvSpPr>
          <p:spPr>
            <a:xfrm flipH="false" flipV="false" rot="0">
              <a:off x="221703" y="150729"/>
              <a:ext cx="8415156" cy="5143532"/>
            </a:xfrm>
            <a:custGeom>
              <a:avLst/>
              <a:gdLst/>
              <a:ahLst/>
              <a:cxnLst/>
              <a:rect r="r" b="b" t="t" l="l"/>
              <a:pathLst>
                <a:path h="5143532" w="8415156">
                  <a:moveTo>
                    <a:pt x="0" y="0"/>
                  </a:moveTo>
                  <a:lnTo>
                    <a:pt x="8415156" y="0"/>
                  </a:lnTo>
                  <a:lnTo>
                    <a:pt x="8415156" y="5143533"/>
                  </a:lnTo>
                  <a:lnTo>
                    <a:pt x="0" y="5143533"/>
                  </a:lnTo>
                  <a:lnTo>
                    <a:pt x="0" y="0"/>
                  </a:lnTo>
                  <a:close/>
                </a:path>
              </a:pathLst>
            </a:custGeom>
            <a:blipFill>
              <a:blip r:embed="rId7"/>
              <a:stretch>
                <a:fillRect l="0" t="0" r="0" b="0"/>
              </a:stretch>
            </a:blipFill>
          </p:spPr>
        </p:sp>
      </p:grpSp>
      <p:grpSp>
        <p:nvGrpSpPr>
          <p:cNvPr name="Group 12" id="12"/>
          <p:cNvGrpSpPr/>
          <p:nvPr/>
        </p:nvGrpSpPr>
        <p:grpSpPr>
          <a:xfrm rot="0">
            <a:off x="8722149" y="2099018"/>
            <a:ext cx="6643922" cy="4083743"/>
            <a:chOff x="0" y="0"/>
            <a:chExt cx="8858563" cy="5444991"/>
          </a:xfrm>
        </p:grpSpPr>
        <p:sp>
          <p:nvSpPr>
            <p:cNvPr name="Freeform 13" id="13" descr="Graphical user interface, application  Description automatically generated"/>
            <p:cNvSpPr/>
            <p:nvPr/>
          </p:nvSpPr>
          <p:spPr>
            <a:xfrm flipH="false" flipV="false" rot="0">
              <a:off x="0" y="0"/>
              <a:ext cx="8858563" cy="5444991"/>
            </a:xfrm>
            <a:custGeom>
              <a:avLst/>
              <a:gdLst/>
              <a:ahLst/>
              <a:cxnLst/>
              <a:rect r="r" b="b" t="t" l="l"/>
              <a:pathLst>
                <a:path h="5444991" w="8858563">
                  <a:moveTo>
                    <a:pt x="0" y="0"/>
                  </a:moveTo>
                  <a:lnTo>
                    <a:pt x="8858563" y="0"/>
                  </a:lnTo>
                  <a:lnTo>
                    <a:pt x="8858563" y="5444991"/>
                  </a:lnTo>
                  <a:lnTo>
                    <a:pt x="0" y="5444991"/>
                  </a:lnTo>
                  <a:lnTo>
                    <a:pt x="0" y="0"/>
                  </a:lnTo>
                  <a:close/>
                </a:path>
              </a:pathLst>
            </a:custGeom>
            <a:blipFill>
              <a:blip r:embed="rId5"/>
              <a:stretch>
                <a:fillRect l="-8606" t="-83349" r="-38677" b="-56268"/>
              </a:stretch>
            </a:blipFill>
            <a:ln w="57150" cap="sq">
              <a:solidFill>
                <a:srgbClr val="000000"/>
              </a:solidFill>
              <a:prstDash val="solid"/>
              <a:miter/>
            </a:ln>
          </p:spPr>
        </p:sp>
        <p:sp>
          <p:nvSpPr>
            <p:cNvPr name="Freeform 14" id="14"/>
            <p:cNvSpPr/>
            <p:nvPr/>
          </p:nvSpPr>
          <p:spPr>
            <a:xfrm flipH="false" flipV="false" rot="0">
              <a:off x="289139" y="237572"/>
              <a:ext cx="8280285" cy="4969847"/>
            </a:xfrm>
            <a:custGeom>
              <a:avLst/>
              <a:gdLst/>
              <a:ahLst/>
              <a:cxnLst/>
              <a:rect r="r" b="b" t="t" l="l"/>
              <a:pathLst>
                <a:path h="4969847" w="8280285">
                  <a:moveTo>
                    <a:pt x="0" y="0"/>
                  </a:moveTo>
                  <a:lnTo>
                    <a:pt x="8280285" y="0"/>
                  </a:lnTo>
                  <a:lnTo>
                    <a:pt x="8280285" y="4969847"/>
                  </a:lnTo>
                  <a:lnTo>
                    <a:pt x="0" y="4969847"/>
                  </a:lnTo>
                  <a:lnTo>
                    <a:pt x="0" y="0"/>
                  </a:lnTo>
                  <a:close/>
                </a:path>
              </a:pathLst>
            </a:custGeom>
            <a:blipFill>
              <a:blip r:embed="rId8"/>
              <a:stretch>
                <a:fillRect l="0" t="0" r="0" b="0"/>
              </a:stretch>
            </a:blipFill>
          </p:spPr>
        </p:sp>
      </p:grpSp>
      <p:sp>
        <p:nvSpPr>
          <p:cNvPr name="TextBox 15" id="15"/>
          <p:cNvSpPr txBox="true"/>
          <p:nvPr/>
        </p:nvSpPr>
        <p:spPr>
          <a:xfrm rot="0">
            <a:off x="4739151" y="9558092"/>
            <a:ext cx="7965996"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8: Reporting and Visualization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170884" y="793407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Freeform 5" id="5"/>
          <p:cNvSpPr/>
          <p:nvPr/>
        </p:nvSpPr>
        <p:spPr>
          <a:xfrm flipH="false" flipV="false" rot="0">
            <a:off x="3124850" y="2397034"/>
            <a:ext cx="12189498" cy="6861266"/>
          </a:xfrm>
          <a:custGeom>
            <a:avLst/>
            <a:gdLst/>
            <a:ahLst/>
            <a:cxnLst/>
            <a:rect r="r" b="b" t="t" l="l"/>
            <a:pathLst>
              <a:path h="6861266" w="12189498">
                <a:moveTo>
                  <a:pt x="0" y="0"/>
                </a:moveTo>
                <a:lnTo>
                  <a:pt x="12189497" y="0"/>
                </a:lnTo>
                <a:lnTo>
                  <a:pt x="12189497" y="6861266"/>
                </a:lnTo>
                <a:lnTo>
                  <a:pt x="0" y="6861266"/>
                </a:lnTo>
                <a:lnTo>
                  <a:pt x="0" y="0"/>
                </a:lnTo>
                <a:close/>
              </a:path>
            </a:pathLst>
          </a:custGeom>
          <a:blipFill>
            <a:blip r:embed="rId5"/>
            <a:stretch>
              <a:fillRect l="0" t="0" r="0" b="0"/>
            </a:stretch>
          </a:blipFill>
        </p:spPr>
      </p:sp>
      <p:sp>
        <p:nvSpPr>
          <p:cNvPr name="TextBox 6" id="6"/>
          <p:cNvSpPr txBox="true"/>
          <p:nvPr/>
        </p:nvSpPr>
        <p:spPr>
          <a:xfrm rot="0">
            <a:off x="3356043" y="133442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sp>
        <p:nvSpPr>
          <p:cNvPr name="TextBox 7" id="7"/>
          <p:cNvSpPr txBox="true"/>
          <p:nvPr/>
        </p:nvSpPr>
        <p:spPr>
          <a:xfrm rot="0">
            <a:off x="4681917" y="9407269"/>
            <a:ext cx="7965996"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8: Reporting and Visualization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170884" y="793407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Freeform 5" id="5"/>
          <p:cNvSpPr/>
          <p:nvPr/>
        </p:nvSpPr>
        <p:spPr>
          <a:xfrm flipH="false" flipV="false" rot="0">
            <a:off x="3529297" y="2397034"/>
            <a:ext cx="10888913" cy="6458384"/>
          </a:xfrm>
          <a:custGeom>
            <a:avLst/>
            <a:gdLst/>
            <a:ahLst/>
            <a:cxnLst/>
            <a:rect r="r" b="b" t="t" l="l"/>
            <a:pathLst>
              <a:path h="6458384" w="10888913">
                <a:moveTo>
                  <a:pt x="0" y="0"/>
                </a:moveTo>
                <a:lnTo>
                  <a:pt x="10888913" y="0"/>
                </a:lnTo>
                <a:lnTo>
                  <a:pt x="10888913" y="6458384"/>
                </a:lnTo>
                <a:lnTo>
                  <a:pt x="0" y="6458384"/>
                </a:lnTo>
                <a:lnTo>
                  <a:pt x="0" y="0"/>
                </a:lnTo>
                <a:close/>
              </a:path>
            </a:pathLst>
          </a:custGeom>
          <a:blipFill>
            <a:blip r:embed="rId5"/>
            <a:stretch>
              <a:fillRect l="0" t="0" r="0" b="0"/>
            </a:stretch>
          </a:blipFill>
        </p:spPr>
      </p:sp>
      <p:sp>
        <p:nvSpPr>
          <p:cNvPr name="TextBox 6" id="6"/>
          <p:cNvSpPr txBox="true"/>
          <p:nvPr/>
        </p:nvSpPr>
        <p:spPr>
          <a:xfrm rot="0">
            <a:off x="3356043" y="133442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sp>
        <p:nvSpPr>
          <p:cNvPr name="TextBox 7" id="7"/>
          <p:cNvSpPr txBox="true"/>
          <p:nvPr/>
        </p:nvSpPr>
        <p:spPr>
          <a:xfrm rot="0">
            <a:off x="4703414" y="8826843"/>
            <a:ext cx="7965996"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8: Reporting and Visualization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2885290" y="97155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Challenges Faced</a:t>
            </a:r>
          </a:p>
        </p:txBody>
      </p:sp>
      <p:sp>
        <p:nvSpPr>
          <p:cNvPr name="TextBox 6" id="6"/>
          <p:cNvSpPr txBox="true"/>
          <p:nvPr/>
        </p:nvSpPr>
        <p:spPr>
          <a:xfrm rot="0">
            <a:off x="3182645" y="1732832"/>
            <a:ext cx="12249283" cy="8289369"/>
          </a:xfrm>
          <a:prstGeom prst="rect">
            <a:avLst/>
          </a:prstGeom>
        </p:spPr>
        <p:txBody>
          <a:bodyPr anchor="t" rtlCol="false" tIns="0" lIns="0" bIns="0" rIns="0">
            <a:spAutoFit/>
          </a:bodyPr>
          <a:lstStyle/>
          <a:p>
            <a:pPr algn="l">
              <a:lnSpc>
                <a:spcPts val="3926"/>
              </a:lnSpc>
            </a:pPr>
            <a:r>
              <a:rPr lang="en-US" sz="2974" spc="-184">
                <a:solidFill>
                  <a:srgbClr val="000000"/>
                </a:solidFill>
                <a:latin typeface="Times New Roman Bold"/>
              </a:rPr>
              <a:t>Data Cleaning:</a:t>
            </a:r>
          </a:p>
          <a:p>
            <a:pPr algn="l" marL="582051" indent="-291026" lvl="1">
              <a:lnSpc>
                <a:spcPts val="3558"/>
              </a:lnSpc>
              <a:buFont typeface="Arial"/>
              <a:buChar char="•"/>
            </a:pPr>
            <a:r>
              <a:rPr lang="en-US" sz="2695" spc="-167">
                <a:solidFill>
                  <a:srgbClr val="000000"/>
                </a:solidFill>
                <a:latin typeface="Times New Roman Bold"/>
              </a:rPr>
              <a:t>Handling Large Datasets: </a:t>
            </a:r>
            <a:r>
              <a:rPr lang="en-US" sz="2695" spc="-167">
                <a:solidFill>
                  <a:srgbClr val="000000"/>
                </a:solidFill>
                <a:latin typeface="Times New Roman"/>
              </a:rPr>
              <a:t>Efficiently processing and manipulating a large volume of player statistics using Python libraries like pandas was crucial.</a:t>
            </a:r>
          </a:p>
          <a:p>
            <a:pPr algn="l" marL="582051" indent="-291026" lvl="1">
              <a:lnSpc>
                <a:spcPts val="3558"/>
              </a:lnSpc>
              <a:buFont typeface="Arial"/>
              <a:buChar char="•"/>
            </a:pPr>
            <a:r>
              <a:rPr lang="en-US" sz="2695" spc="-167">
                <a:solidFill>
                  <a:srgbClr val="000000"/>
                </a:solidFill>
                <a:latin typeface="Times New Roman Bold"/>
              </a:rPr>
              <a:t>Null Value and Outlier Management:</a:t>
            </a:r>
            <a:r>
              <a:rPr lang="en-US" sz="2695" spc="-167">
                <a:solidFill>
                  <a:srgbClr val="000000"/>
                </a:solidFill>
                <a:latin typeface="Times New Roman"/>
              </a:rPr>
              <a:t> Utilizing appropriate imputation techniques and outlier detection methods.</a:t>
            </a:r>
          </a:p>
          <a:p>
            <a:pPr algn="l">
              <a:lnSpc>
                <a:spcPts val="3926"/>
              </a:lnSpc>
            </a:pPr>
            <a:r>
              <a:rPr lang="en-US" sz="2974" spc="-184">
                <a:solidFill>
                  <a:srgbClr val="000000"/>
                </a:solidFill>
                <a:latin typeface="Times New Roman Bold"/>
              </a:rPr>
              <a:t>Data Pipeline:</a:t>
            </a:r>
          </a:p>
          <a:p>
            <a:pPr algn="l" marL="582048" indent="-291024" lvl="1">
              <a:lnSpc>
                <a:spcPts val="3558"/>
              </a:lnSpc>
              <a:buFont typeface="Arial"/>
              <a:buChar char="•"/>
            </a:pPr>
            <a:r>
              <a:rPr lang="en-US" sz="2695" spc="-167">
                <a:solidFill>
                  <a:srgbClr val="000000"/>
                </a:solidFill>
                <a:latin typeface="Times New Roman Bold"/>
              </a:rPr>
              <a:t>Incremental Data Loading: </a:t>
            </a:r>
            <a:r>
              <a:rPr lang="en-US" sz="2695" spc="-167">
                <a:solidFill>
                  <a:srgbClr val="000000"/>
                </a:solidFill>
                <a:latin typeface="Times New Roman"/>
              </a:rPr>
              <a:t>Designing an efficient pipeline that could ingest new data updates seamlessly was a key challenge.</a:t>
            </a:r>
          </a:p>
          <a:p>
            <a:pPr algn="l" marL="582048" indent="-291024" lvl="1">
              <a:lnSpc>
                <a:spcPts val="3558"/>
              </a:lnSpc>
              <a:buFont typeface="Arial"/>
              <a:buChar char="•"/>
            </a:pPr>
            <a:r>
              <a:rPr lang="en-US" sz="2695" spc="-167">
                <a:solidFill>
                  <a:srgbClr val="000000"/>
                </a:solidFill>
                <a:latin typeface="Times New Roman Bold"/>
              </a:rPr>
              <a:t>Parallel Processing: </a:t>
            </a:r>
            <a:r>
              <a:rPr lang="en-US" sz="2695" spc="-167">
                <a:solidFill>
                  <a:srgbClr val="000000"/>
                </a:solidFill>
                <a:latin typeface="Times New Roman"/>
              </a:rPr>
              <a:t>Implementing parallel processing required significant expertise to ensure data consistency, limiting the practicality of parallelization.</a:t>
            </a:r>
          </a:p>
          <a:p>
            <a:pPr algn="l">
              <a:lnSpc>
                <a:spcPts val="3926"/>
              </a:lnSpc>
            </a:pPr>
            <a:r>
              <a:rPr lang="en-US" sz="2974" spc="-184">
                <a:solidFill>
                  <a:srgbClr val="000000"/>
                </a:solidFill>
                <a:latin typeface="Times New Roman Bold"/>
              </a:rPr>
              <a:t>Data Transformation:</a:t>
            </a:r>
          </a:p>
          <a:p>
            <a:pPr algn="l" marL="582048" indent="-291024" lvl="1">
              <a:lnSpc>
                <a:spcPts val="3558"/>
              </a:lnSpc>
              <a:buFont typeface="Arial"/>
              <a:buChar char="•"/>
            </a:pPr>
            <a:r>
              <a:rPr lang="en-US" sz="2695" spc="-167">
                <a:solidFill>
                  <a:srgbClr val="000000"/>
                </a:solidFill>
                <a:latin typeface="Times New Roman Bold"/>
              </a:rPr>
              <a:t>Machine Learning Implementation: </a:t>
            </a:r>
            <a:r>
              <a:rPr lang="en-US" sz="2695" spc="-167">
                <a:solidFill>
                  <a:srgbClr val="000000"/>
                </a:solidFill>
                <a:latin typeface="Times New Roman"/>
              </a:rPr>
              <a:t>Integrating machine learning techniques like clustering and predictive modeling required strong Python skills.</a:t>
            </a:r>
          </a:p>
          <a:p>
            <a:pPr algn="l">
              <a:lnSpc>
                <a:spcPts val="3926"/>
              </a:lnSpc>
            </a:pPr>
            <a:r>
              <a:rPr lang="en-US" sz="2974" spc="-184">
                <a:solidFill>
                  <a:srgbClr val="000000"/>
                </a:solidFill>
                <a:latin typeface="Times New Roman Bold"/>
              </a:rPr>
              <a:t>Visualization and reporting</a:t>
            </a:r>
            <a:r>
              <a:rPr lang="en-US" sz="2974" spc="-184">
                <a:solidFill>
                  <a:srgbClr val="000000"/>
                </a:solidFill>
                <a:latin typeface="Times New Roman Bold"/>
              </a:rPr>
              <a:t>:</a:t>
            </a:r>
          </a:p>
          <a:p>
            <a:pPr algn="l" marL="582048" indent="-291024" lvl="1">
              <a:lnSpc>
                <a:spcPts val="3558"/>
              </a:lnSpc>
              <a:buFont typeface="Arial"/>
              <a:buChar char="•"/>
            </a:pPr>
            <a:r>
              <a:rPr lang="en-US" sz="2695" spc="-167">
                <a:solidFill>
                  <a:srgbClr val="000000"/>
                </a:solidFill>
                <a:latin typeface="Times New Roman Bold"/>
              </a:rPr>
              <a:t>File Modelling: </a:t>
            </a:r>
            <a:r>
              <a:rPr lang="en-US" sz="2695" spc="-167">
                <a:solidFill>
                  <a:srgbClr val="000000"/>
                </a:solidFill>
                <a:latin typeface="Times New Roman"/>
              </a:rPr>
              <a:t>Accurately reflecting the structure and relationships within the Excel file in Power BI was time-consuming, especially for complex spreadsheets.</a:t>
            </a:r>
          </a:p>
          <a:p>
            <a:pPr algn="l" marL="582048" indent="-291024" lvl="1">
              <a:lnSpc>
                <a:spcPts val="3558"/>
              </a:lnSpc>
              <a:buFont typeface="Arial"/>
              <a:buChar char="•"/>
            </a:pPr>
            <a:r>
              <a:rPr lang="en-US" sz="2695" spc="-168">
                <a:solidFill>
                  <a:srgbClr val="000000"/>
                </a:solidFill>
                <a:latin typeface="Times New Roman Bold"/>
              </a:rPr>
              <a:t>Data Table Recognition: </a:t>
            </a:r>
            <a:r>
              <a:rPr lang="en-US" sz="2695" spc="-168">
                <a:solidFill>
                  <a:srgbClr val="000000"/>
                </a:solidFill>
                <a:latin typeface="Times New Roman"/>
              </a:rPr>
              <a:t>Defining relationships between potentially numerous tables within the Excel file for effective analysis in Power BI can be intricate.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356043" y="1530703"/>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Conclusion</a:t>
            </a:r>
          </a:p>
        </p:txBody>
      </p:sp>
      <p:sp>
        <p:nvSpPr>
          <p:cNvPr name="TextBox 6" id="6"/>
          <p:cNvSpPr txBox="true"/>
          <p:nvPr/>
        </p:nvSpPr>
        <p:spPr>
          <a:xfrm rot="0">
            <a:off x="3091842" y="3310883"/>
            <a:ext cx="12104315" cy="3009519"/>
          </a:xfrm>
          <a:prstGeom prst="rect">
            <a:avLst/>
          </a:prstGeom>
        </p:spPr>
        <p:txBody>
          <a:bodyPr anchor="t" rtlCol="false" tIns="0" lIns="0" bIns="0" rIns="0">
            <a:spAutoFit/>
          </a:bodyPr>
          <a:lstStyle/>
          <a:p>
            <a:pPr algn="ctr">
              <a:lnSpc>
                <a:spcPts val="3347"/>
              </a:lnSpc>
            </a:pPr>
            <a:r>
              <a:rPr lang="en-US" sz="3099">
                <a:solidFill>
                  <a:srgbClr val="000000"/>
                </a:solidFill>
                <a:latin typeface="Times New Roman"/>
              </a:rPr>
              <a:t>Sports Analytics Inc.'s year-long data engineering project has been painstakingly crafted to address the many issues that come with analysing football data. The project intends to convert raw data into usable insights by means of a methodical process that includes data cleaning, augmentation, sophisticated analytics, and visualisation. This will lead to improvements in player performance assessment and team tactics optimisation.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5943699"/>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2511100" y="1720541"/>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References</a:t>
            </a:r>
          </a:p>
        </p:txBody>
      </p:sp>
      <p:sp>
        <p:nvSpPr>
          <p:cNvPr name="TextBox 6" id="6"/>
          <p:cNvSpPr txBox="true"/>
          <p:nvPr/>
        </p:nvSpPr>
        <p:spPr>
          <a:xfrm rot="0">
            <a:off x="5217253" y="3374620"/>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rPr>
              <a:t>Problem Statement 1: </a:t>
            </a:r>
            <a:r>
              <a:rPr lang="en-US" sz="3301" u="sng">
                <a:solidFill>
                  <a:srgbClr val="000000"/>
                </a:solidFill>
                <a:latin typeface="Times New Roman"/>
                <a:hlinkClick r:id="rId5" tooltip="https://www.researchgate.net/publication/283522005_Anomaly_and_event_detection_for_unsupervised_athlete_performance_data"/>
              </a:rPr>
              <a:t>Link</a:t>
            </a:r>
          </a:p>
        </p:txBody>
      </p:sp>
      <p:sp>
        <p:nvSpPr>
          <p:cNvPr name="TextBox 7" id="7"/>
          <p:cNvSpPr txBox="true"/>
          <p:nvPr/>
        </p:nvSpPr>
        <p:spPr>
          <a:xfrm rot="0">
            <a:off x="5217253" y="4120255"/>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rPr>
              <a:t>Problem Statement 3: </a:t>
            </a:r>
            <a:r>
              <a:rPr lang="en-US" sz="3301" u="sng">
                <a:solidFill>
                  <a:srgbClr val="000000"/>
                </a:solidFill>
                <a:latin typeface="Times New Roman"/>
                <a:hlinkClick r:id="rId6" tooltip="https://www.astera.com/type/blog/build-a-data-pipeline/"/>
              </a:rPr>
              <a:t>Link</a:t>
            </a:r>
          </a:p>
        </p:txBody>
      </p:sp>
      <p:sp>
        <p:nvSpPr>
          <p:cNvPr name="TextBox 8" id="8"/>
          <p:cNvSpPr txBox="true"/>
          <p:nvPr/>
        </p:nvSpPr>
        <p:spPr>
          <a:xfrm rot="0">
            <a:off x="5217253" y="4865933"/>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hlinkClick r:id="rId7" tooltip="https://community.sap.com/t5/technology-blogs-by-sap/outlier-detection-by-clustering-using-python-machine-learning-client-for/ba-p/13469349"/>
              </a:rPr>
              <a:t>Problem Statement 4: </a:t>
            </a:r>
            <a:r>
              <a:rPr lang="en-US" sz="3301" u="sng">
                <a:solidFill>
                  <a:srgbClr val="000000"/>
                </a:solidFill>
                <a:latin typeface="Times New Roman"/>
                <a:hlinkClick r:id="rId8" tooltip="https://community.sap.com/t5/technology-blogs-by-sap/outlier-detection-by-clustering-using-python-machine-learning-client-for/ba-p/13469349"/>
              </a:rPr>
              <a:t>Link</a:t>
            </a:r>
          </a:p>
        </p:txBody>
      </p:sp>
      <p:sp>
        <p:nvSpPr>
          <p:cNvPr name="TextBox 9" id="9"/>
          <p:cNvSpPr txBox="true"/>
          <p:nvPr/>
        </p:nvSpPr>
        <p:spPr>
          <a:xfrm rot="0">
            <a:off x="5217253" y="5611567"/>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hlinkClick r:id="rId9" tooltip="https://machinelearningmastery.com/feature-selection-machine-learning-python/"/>
              </a:rPr>
              <a:t>Problem Statement 5: </a:t>
            </a:r>
            <a:r>
              <a:rPr lang="en-US" sz="3301" u="sng">
                <a:solidFill>
                  <a:srgbClr val="000000"/>
                </a:solidFill>
                <a:latin typeface="Times New Roman"/>
                <a:hlinkClick r:id="rId10" tooltip="https://machinelearningmastery.com/feature-selection-machine-learning-python/"/>
              </a:rPr>
              <a:t>Link</a:t>
            </a:r>
          </a:p>
        </p:txBody>
      </p:sp>
      <p:sp>
        <p:nvSpPr>
          <p:cNvPr name="TextBox 10" id="10"/>
          <p:cNvSpPr txBox="true"/>
          <p:nvPr/>
        </p:nvSpPr>
        <p:spPr>
          <a:xfrm rot="0">
            <a:off x="5217253" y="6357202"/>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hlinkClick r:id="rId11" tooltip="https://dev.mysql.com/doc/connector-python/en/connector-python-example-connecting.html"/>
              </a:rPr>
              <a:t>Problem Statement 6: </a:t>
            </a:r>
            <a:r>
              <a:rPr lang="en-US" sz="3301" u="sng">
                <a:solidFill>
                  <a:srgbClr val="000000"/>
                </a:solidFill>
                <a:latin typeface="Times New Roman"/>
                <a:hlinkClick r:id="rId12" tooltip="https://dev.mysql.com/doc/connector-python/en/connector-python-example-connecting.html"/>
              </a:rPr>
              <a:t>Link</a:t>
            </a:r>
          </a:p>
        </p:txBody>
      </p:sp>
      <p:sp>
        <p:nvSpPr>
          <p:cNvPr name="TextBox 11" id="11"/>
          <p:cNvSpPr txBox="true"/>
          <p:nvPr/>
        </p:nvSpPr>
        <p:spPr>
          <a:xfrm rot="0">
            <a:off x="5217253" y="7102836"/>
            <a:ext cx="7853494" cy="526559"/>
          </a:xfrm>
          <a:prstGeom prst="rect">
            <a:avLst/>
          </a:prstGeom>
        </p:spPr>
        <p:txBody>
          <a:bodyPr anchor="t" rtlCol="false" tIns="0" lIns="0" bIns="0" rIns="0">
            <a:spAutoFit/>
          </a:bodyPr>
          <a:lstStyle/>
          <a:p>
            <a:pPr algn="l" marL="712718" indent="-356359" lvl="1">
              <a:lnSpc>
                <a:spcPts val="3565"/>
              </a:lnSpc>
              <a:buFont typeface="Arial"/>
              <a:buChar char="•"/>
            </a:pPr>
            <a:r>
              <a:rPr lang="en-US" sz="3301">
                <a:solidFill>
                  <a:srgbClr val="000000"/>
                </a:solidFill>
                <a:latin typeface="Times New Roman Bold"/>
                <a:hlinkClick r:id="rId13" tooltip="https://zebrabi.com/how-to-create-and-maintain-interactive-dashboards-in-power-bi/"/>
              </a:rPr>
              <a:t>Problem Statement 8: </a:t>
            </a:r>
            <a:r>
              <a:rPr lang="en-US" sz="3301" u="sng">
                <a:solidFill>
                  <a:srgbClr val="000000"/>
                </a:solidFill>
                <a:latin typeface="Times New Roman"/>
                <a:hlinkClick r:id="rId14" tooltip="https://zebrabi.com/how-to-create-and-maintain-interactive-dashboards-in-power-bi/"/>
              </a:rPr>
              <a:t>Link</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273108" y="1353475"/>
            <a:ext cx="14680217" cy="768478"/>
          </a:xfrm>
          <a:prstGeom prst="rect">
            <a:avLst/>
          </a:prstGeom>
        </p:spPr>
        <p:txBody>
          <a:bodyPr anchor="t" rtlCol="false" tIns="0" lIns="0" bIns="0" rIns="0">
            <a:spAutoFit/>
          </a:bodyPr>
          <a:lstStyle/>
          <a:p>
            <a:pPr algn="ctr">
              <a:lnSpc>
                <a:spcPts val="5184"/>
              </a:lnSpc>
            </a:pPr>
            <a:r>
              <a:rPr lang="en-US" sz="4800">
                <a:solidFill>
                  <a:srgbClr val="000000"/>
                </a:solidFill>
                <a:latin typeface="Times New Roman"/>
              </a:rPr>
              <a:t>Refer to the github repo for project deliverables</a:t>
            </a:r>
          </a:p>
        </p:txBody>
      </p:sp>
      <p:sp>
        <p:nvSpPr>
          <p:cNvPr name="TextBox 6" id="6"/>
          <p:cNvSpPr txBox="true"/>
          <p:nvPr/>
        </p:nvSpPr>
        <p:spPr>
          <a:xfrm rot="0">
            <a:off x="3091842" y="4158989"/>
            <a:ext cx="12104315" cy="1313307"/>
          </a:xfrm>
          <a:prstGeom prst="rect">
            <a:avLst/>
          </a:prstGeom>
        </p:spPr>
        <p:txBody>
          <a:bodyPr anchor="t" rtlCol="false" tIns="0" lIns="0" bIns="0" rIns="0">
            <a:spAutoFit/>
          </a:bodyPr>
          <a:lstStyle/>
          <a:p>
            <a:pPr algn="ctr">
              <a:lnSpc>
                <a:spcPts val="3347"/>
              </a:lnSpc>
            </a:pPr>
            <a:r>
              <a:rPr lang="en-US" sz="3099">
                <a:solidFill>
                  <a:srgbClr val="000000"/>
                </a:solidFill>
                <a:latin typeface="Times New Roman Bold"/>
              </a:rPr>
              <a:t>GitHub Repository Link: </a:t>
            </a:r>
          </a:p>
          <a:p>
            <a:pPr algn="ctr">
              <a:lnSpc>
                <a:spcPts val="3240"/>
              </a:lnSpc>
            </a:pPr>
            <a:r>
              <a:rPr lang="en-US" sz="3000" u="sng">
                <a:solidFill>
                  <a:srgbClr val="000000"/>
                </a:solidFill>
                <a:latin typeface="Times New Roman"/>
                <a:hlinkClick r:id="rId5" tooltip="https://github.com/hithachoudhary/Internship-Phase-2-Capstone-Project.git"/>
              </a:rPr>
              <a:t>https://github.com/hithachoudhary/Internship-Phase-2-Capstone-Project.git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592017" y="458362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356043" y="1530703"/>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Introduction</a:t>
            </a:r>
          </a:p>
        </p:txBody>
      </p:sp>
      <p:sp>
        <p:nvSpPr>
          <p:cNvPr name="TextBox 6" id="6"/>
          <p:cNvSpPr txBox="true"/>
          <p:nvPr/>
        </p:nvSpPr>
        <p:spPr>
          <a:xfrm rot="0">
            <a:off x="3182644" y="2687900"/>
            <a:ext cx="13595345" cy="5705992"/>
          </a:xfrm>
          <a:prstGeom prst="rect">
            <a:avLst/>
          </a:prstGeom>
        </p:spPr>
        <p:txBody>
          <a:bodyPr anchor="t" rtlCol="false" tIns="0" lIns="0" bIns="0" rIns="0">
            <a:spAutoFit/>
          </a:bodyPr>
          <a:lstStyle/>
          <a:p>
            <a:pPr algn="l">
              <a:lnSpc>
                <a:spcPts val="4080"/>
              </a:lnSpc>
            </a:pPr>
            <a:r>
              <a:rPr lang="en-US" sz="3091" spc="-191">
                <a:solidFill>
                  <a:srgbClr val="000000"/>
                </a:solidFill>
                <a:latin typeface="Times New Roman"/>
              </a:rPr>
              <a:t>The provided dataset offers a rich view of player performance and characteristics. It includes:</a:t>
            </a:r>
          </a:p>
          <a:p>
            <a:pPr algn="l" marL="667358" indent="-333679" lvl="1">
              <a:lnSpc>
                <a:spcPts val="4080"/>
              </a:lnSpc>
              <a:buFont typeface="Arial"/>
              <a:buChar char="•"/>
            </a:pPr>
            <a:r>
              <a:rPr lang="en-US" sz="3091" spc="-191">
                <a:solidFill>
                  <a:srgbClr val="000000"/>
                </a:solidFill>
                <a:latin typeface="Times New Roman"/>
              </a:rPr>
              <a:t>Player Identification: Unique ID and player name.</a:t>
            </a:r>
          </a:p>
          <a:p>
            <a:pPr algn="l" marL="667358" indent="-333679" lvl="1">
              <a:lnSpc>
                <a:spcPts val="4080"/>
              </a:lnSpc>
              <a:buFont typeface="Arial"/>
              <a:buChar char="•"/>
            </a:pPr>
            <a:r>
              <a:rPr lang="en-US" sz="3091" spc="-191">
                <a:solidFill>
                  <a:srgbClr val="000000"/>
                </a:solidFill>
                <a:latin typeface="Times New Roman"/>
              </a:rPr>
              <a:t>Team Affiliation: Team the player belongs to.</a:t>
            </a:r>
          </a:p>
          <a:p>
            <a:pPr algn="l" marL="667358" indent="-333679" lvl="1">
              <a:lnSpc>
                <a:spcPts val="4080"/>
              </a:lnSpc>
              <a:buFont typeface="Arial"/>
              <a:buChar char="•"/>
            </a:pPr>
            <a:r>
              <a:rPr lang="en-US" sz="3091" spc="-191">
                <a:solidFill>
                  <a:srgbClr val="000000"/>
                </a:solidFill>
                <a:latin typeface="Times New Roman"/>
              </a:rPr>
              <a:t>Physical Attributes: Age, height, and weight.</a:t>
            </a:r>
          </a:p>
          <a:p>
            <a:pPr algn="l" marL="667358" indent="-333679" lvl="1">
              <a:lnSpc>
                <a:spcPts val="4080"/>
              </a:lnSpc>
              <a:buFont typeface="Arial"/>
              <a:buChar char="•"/>
            </a:pPr>
            <a:r>
              <a:rPr lang="en-US" sz="3091" spc="-191">
                <a:solidFill>
                  <a:srgbClr val="000000"/>
                </a:solidFill>
                <a:latin typeface="Times New Roman"/>
              </a:rPr>
              <a:t>Playing Style: Position on the field.</a:t>
            </a:r>
          </a:p>
          <a:p>
            <a:pPr algn="l" marL="667358" indent="-333679" lvl="1">
              <a:lnSpc>
                <a:spcPts val="4080"/>
              </a:lnSpc>
              <a:buFont typeface="Arial"/>
              <a:buChar char="•"/>
            </a:pPr>
            <a:r>
              <a:rPr lang="en-US" sz="3091" spc="-191">
                <a:solidFill>
                  <a:srgbClr val="000000"/>
                </a:solidFill>
                <a:latin typeface="Times New Roman"/>
              </a:rPr>
              <a:t>Performance Metrics: Goals, assists, cards, passing accuracy, distance covered, etc.</a:t>
            </a:r>
          </a:p>
          <a:p>
            <a:pPr algn="l" marL="667358" indent="-333679" lvl="1">
              <a:lnSpc>
                <a:spcPts val="4080"/>
              </a:lnSpc>
              <a:buFont typeface="Arial"/>
              <a:buChar char="•"/>
            </a:pPr>
            <a:r>
              <a:rPr lang="en-US" sz="3091" spc="-191">
                <a:solidFill>
                  <a:srgbClr val="000000"/>
                </a:solidFill>
                <a:latin typeface="Times New Roman"/>
              </a:rPr>
              <a:t>Training and Fitness Data: Training hours, fatigue levels, injury history, and related metrics.</a:t>
            </a:r>
          </a:p>
          <a:p>
            <a:pPr algn="l">
              <a:lnSpc>
                <a:spcPts val="4080"/>
              </a:lnSpc>
            </a:pPr>
            <a:r>
              <a:rPr lang="en-US" sz="3091" spc="-193">
                <a:solidFill>
                  <a:srgbClr val="000000"/>
                </a:solidFill>
                <a:latin typeface="Times New Roman"/>
              </a:rPr>
              <a:t>This variety of features allows for comprehensive analysis of player performance, fitness, and potential areas for improvement.</a:t>
            </a:r>
          </a:p>
          <a:p>
            <a:pPr algn="l">
              <a:lnSpc>
                <a:spcPts val="40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549288" y="0"/>
            <a:ext cx="2710012" cy="2090582"/>
          </a:xfrm>
          <a:custGeom>
            <a:avLst/>
            <a:gdLst/>
            <a:ahLst/>
            <a:cxnLst/>
            <a:rect r="r" b="b" t="t" l="l"/>
            <a:pathLst>
              <a:path h="2090582" w="2710012">
                <a:moveTo>
                  <a:pt x="0" y="0"/>
                </a:moveTo>
                <a:lnTo>
                  <a:pt x="2710012" y="0"/>
                </a:lnTo>
                <a:lnTo>
                  <a:pt x="2710012" y="2090582"/>
                </a:lnTo>
                <a:lnTo>
                  <a:pt x="0" y="2090582"/>
                </a:lnTo>
                <a:lnTo>
                  <a:pt x="0" y="0"/>
                </a:lnTo>
                <a:close/>
              </a:path>
            </a:pathLst>
          </a:custGeom>
          <a:blipFill>
            <a:blip r:embed="rId3"/>
            <a:stretch>
              <a:fillRect l="0" t="0" r="0" b="0"/>
            </a:stretch>
          </a:blipFill>
        </p:spPr>
      </p:sp>
      <p:sp>
        <p:nvSpPr>
          <p:cNvPr name="Freeform 4" id="4"/>
          <p:cNvSpPr/>
          <p:nvPr/>
        </p:nvSpPr>
        <p:spPr>
          <a:xfrm flipH="false" flipV="false" rot="0">
            <a:off x="0" y="8311827"/>
            <a:ext cx="2560461" cy="1892946"/>
          </a:xfrm>
          <a:custGeom>
            <a:avLst/>
            <a:gdLst/>
            <a:ahLst/>
            <a:cxnLst/>
            <a:rect r="r" b="b" t="t" l="l"/>
            <a:pathLst>
              <a:path h="1892946" w="2560461">
                <a:moveTo>
                  <a:pt x="0" y="0"/>
                </a:moveTo>
                <a:lnTo>
                  <a:pt x="2560461" y="0"/>
                </a:lnTo>
                <a:lnTo>
                  <a:pt x="2560461" y="1892946"/>
                </a:lnTo>
                <a:lnTo>
                  <a:pt x="0" y="1892946"/>
                </a:lnTo>
                <a:lnTo>
                  <a:pt x="0" y="0"/>
                </a:lnTo>
                <a:close/>
              </a:path>
            </a:pathLst>
          </a:custGeom>
          <a:blipFill>
            <a:blip r:embed="rId4"/>
            <a:stretch>
              <a:fillRect l="0" t="0" r="0" b="0"/>
            </a:stretch>
          </a:blipFill>
        </p:spPr>
      </p:sp>
      <p:sp>
        <p:nvSpPr>
          <p:cNvPr name="TextBox 5" id="5"/>
          <p:cNvSpPr txBox="true"/>
          <p:nvPr/>
        </p:nvSpPr>
        <p:spPr>
          <a:xfrm rot="0">
            <a:off x="3280123" y="1258097"/>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Project Statement</a:t>
            </a:r>
          </a:p>
        </p:txBody>
      </p:sp>
      <p:sp>
        <p:nvSpPr>
          <p:cNvPr name="TextBox 6" id="6"/>
          <p:cNvSpPr txBox="true"/>
          <p:nvPr/>
        </p:nvSpPr>
        <p:spPr>
          <a:xfrm rot="0">
            <a:off x="707281" y="2206406"/>
            <a:ext cx="16873437" cy="659511"/>
          </a:xfrm>
          <a:prstGeom prst="rect">
            <a:avLst/>
          </a:prstGeom>
        </p:spPr>
        <p:txBody>
          <a:bodyPr anchor="t" rtlCol="false" tIns="0" lIns="0" bIns="0" rIns="0">
            <a:spAutoFit/>
          </a:bodyPr>
          <a:lstStyle/>
          <a:p>
            <a:pPr algn="l">
              <a:lnSpc>
                <a:spcPts val="4752"/>
              </a:lnSpc>
            </a:pPr>
            <a:r>
              <a:rPr lang="en-US" sz="3600" spc="-225">
                <a:solidFill>
                  <a:srgbClr val="000000"/>
                </a:solidFill>
                <a:latin typeface="Times New Roman"/>
              </a:rPr>
              <a:t>Year-Long Data Engineering Project: Comprehensive Storyline and Problem Statements</a:t>
            </a:r>
          </a:p>
        </p:txBody>
      </p:sp>
      <p:sp>
        <p:nvSpPr>
          <p:cNvPr name="TextBox 7" id="7"/>
          <p:cNvSpPr txBox="true"/>
          <p:nvPr/>
        </p:nvSpPr>
        <p:spPr>
          <a:xfrm rot="0">
            <a:off x="385863" y="2943784"/>
            <a:ext cx="16873437" cy="1022604"/>
          </a:xfrm>
          <a:prstGeom prst="rect">
            <a:avLst/>
          </a:prstGeom>
        </p:spPr>
        <p:txBody>
          <a:bodyPr anchor="t" rtlCol="false" tIns="0" lIns="0" bIns="0" rIns="0">
            <a:spAutoFit/>
          </a:bodyPr>
          <a:lstStyle/>
          <a:p>
            <a:pPr algn="l">
              <a:lnSpc>
                <a:spcPts val="3828"/>
              </a:lnSpc>
            </a:pPr>
            <a:r>
              <a:rPr lang="en-US" sz="2900" spc="-181">
                <a:solidFill>
                  <a:srgbClr val="000000"/>
                </a:solidFill>
                <a:latin typeface="Times New Roman Bold"/>
              </a:rPr>
              <a:t>Goal</a:t>
            </a:r>
            <a:r>
              <a:rPr lang="en-US" sz="2900" spc="-181">
                <a:solidFill>
                  <a:srgbClr val="000000"/>
                </a:solidFill>
                <a:latin typeface="Times New Roman"/>
              </a:rPr>
              <a:t>: As a Data Engineer our main aim is to leverage data to gain insights into player performance and team strategies from the sports dataset given.</a:t>
            </a:r>
          </a:p>
        </p:txBody>
      </p:sp>
      <p:sp>
        <p:nvSpPr>
          <p:cNvPr name="TextBox 8" id="8"/>
          <p:cNvSpPr txBox="true"/>
          <p:nvPr/>
        </p:nvSpPr>
        <p:spPr>
          <a:xfrm rot="0">
            <a:off x="385863" y="4111371"/>
            <a:ext cx="8436719" cy="4228696"/>
          </a:xfrm>
          <a:prstGeom prst="rect">
            <a:avLst/>
          </a:prstGeom>
        </p:spPr>
        <p:txBody>
          <a:bodyPr anchor="t" rtlCol="false" tIns="0" lIns="0" bIns="0" rIns="0">
            <a:spAutoFit/>
          </a:bodyPr>
          <a:lstStyle/>
          <a:p>
            <a:pPr algn="l">
              <a:lnSpc>
                <a:spcPts val="4361"/>
              </a:lnSpc>
            </a:pPr>
            <a:r>
              <a:rPr lang="en-US" sz="3304" spc="-204">
                <a:solidFill>
                  <a:srgbClr val="000000"/>
                </a:solidFill>
                <a:latin typeface="Times New Roman Bold"/>
              </a:rPr>
              <a:t>Month 1-3: Introduction and Data Familiarization</a:t>
            </a:r>
          </a:p>
          <a:p>
            <a:pPr algn="l" marL="667358" indent="-333679" lvl="1">
              <a:lnSpc>
                <a:spcPts val="4080"/>
              </a:lnSpc>
              <a:buFont typeface="Arial"/>
              <a:buChar char="•"/>
            </a:pPr>
            <a:r>
              <a:rPr lang="en-US" sz="3091" spc="-191">
                <a:solidFill>
                  <a:srgbClr val="000000"/>
                </a:solidFill>
                <a:latin typeface="Times New Roman"/>
              </a:rPr>
              <a:t>Task 1: Includes handling missing values, correct anomalies by handling outliers, standardize data formats and data augmentation.</a:t>
            </a:r>
          </a:p>
          <a:p>
            <a:pPr algn="l">
              <a:lnSpc>
                <a:spcPts val="4080"/>
              </a:lnSpc>
            </a:pPr>
          </a:p>
          <a:p>
            <a:pPr algn="l" marL="667358" indent="-333679" lvl="1">
              <a:lnSpc>
                <a:spcPts val="4080"/>
              </a:lnSpc>
              <a:buFont typeface="Arial"/>
              <a:buChar char="•"/>
            </a:pPr>
            <a:r>
              <a:rPr lang="en-US" sz="3091" spc="-193">
                <a:solidFill>
                  <a:srgbClr val="000000"/>
                </a:solidFill>
                <a:latin typeface="Times New Roman"/>
              </a:rPr>
              <a:t>Task 2: Analyze player positions, use statistical analysis and create bar chart and pie charts. Using chi-square test to validate our findings.</a:t>
            </a:r>
          </a:p>
        </p:txBody>
      </p:sp>
      <p:sp>
        <p:nvSpPr>
          <p:cNvPr name="TextBox 9" id="9"/>
          <p:cNvSpPr txBox="true"/>
          <p:nvPr/>
        </p:nvSpPr>
        <p:spPr>
          <a:xfrm rot="0">
            <a:off x="9465419" y="4111371"/>
            <a:ext cx="8115300" cy="5237683"/>
          </a:xfrm>
          <a:prstGeom prst="rect">
            <a:avLst/>
          </a:prstGeom>
        </p:spPr>
        <p:txBody>
          <a:bodyPr anchor="t" rtlCol="false" tIns="0" lIns="0" bIns="0" rIns="0">
            <a:spAutoFit/>
          </a:bodyPr>
          <a:lstStyle/>
          <a:p>
            <a:pPr algn="l">
              <a:lnSpc>
                <a:spcPts val="4356"/>
              </a:lnSpc>
            </a:pPr>
            <a:r>
              <a:rPr lang="en-US" sz="3300" spc="-204">
                <a:solidFill>
                  <a:srgbClr val="000000"/>
                </a:solidFill>
                <a:latin typeface="Times New Roman Bold"/>
              </a:rPr>
              <a:t>Month 4-6: Data Ingestion and Initial Analysis</a:t>
            </a:r>
          </a:p>
          <a:p>
            <a:pPr algn="l" marL="667131" indent="-333566" lvl="1">
              <a:lnSpc>
                <a:spcPts val="4078"/>
              </a:lnSpc>
              <a:buFont typeface="Arial"/>
              <a:buChar char="•"/>
            </a:pPr>
            <a:r>
              <a:rPr lang="en-US" sz="3090" spc="-191">
                <a:solidFill>
                  <a:srgbClr val="000000"/>
                </a:solidFill>
                <a:latin typeface="Times New Roman"/>
              </a:rPr>
              <a:t>Task 1: Implementing data ingestion pipeline to support incremental loading, storage optimization and logging to monitor and track the process.</a:t>
            </a:r>
          </a:p>
          <a:p>
            <a:pPr algn="l">
              <a:lnSpc>
                <a:spcPts val="4078"/>
              </a:lnSpc>
            </a:pPr>
          </a:p>
          <a:p>
            <a:pPr algn="l" marL="667131" indent="-333566" lvl="1">
              <a:lnSpc>
                <a:spcPts val="4078"/>
              </a:lnSpc>
              <a:buFont typeface="Arial"/>
              <a:buChar char="•"/>
            </a:pPr>
            <a:r>
              <a:rPr lang="en-US" sz="3090" spc="-193">
                <a:solidFill>
                  <a:srgbClr val="000000"/>
                </a:solidFill>
                <a:latin typeface="Times New Roman"/>
              </a:rPr>
              <a:t>Task 2: Pass completion rate vs Assists using a scatter plot, identifying outliers with DBSCAN/Isolation Forest. Regression analysis to model the relationship and evaluation with relevant metrics.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549288" y="0"/>
            <a:ext cx="2710012" cy="2090582"/>
          </a:xfrm>
          <a:custGeom>
            <a:avLst/>
            <a:gdLst/>
            <a:ahLst/>
            <a:cxnLst/>
            <a:rect r="r" b="b" t="t" l="l"/>
            <a:pathLst>
              <a:path h="2090582" w="2710012">
                <a:moveTo>
                  <a:pt x="0" y="0"/>
                </a:moveTo>
                <a:lnTo>
                  <a:pt x="2710012" y="0"/>
                </a:lnTo>
                <a:lnTo>
                  <a:pt x="2710012" y="2090582"/>
                </a:lnTo>
                <a:lnTo>
                  <a:pt x="0" y="2090582"/>
                </a:lnTo>
                <a:lnTo>
                  <a:pt x="0" y="0"/>
                </a:lnTo>
                <a:close/>
              </a:path>
            </a:pathLst>
          </a:custGeom>
          <a:blipFill>
            <a:blip r:embed="rId3"/>
            <a:stretch>
              <a:fillRect l="0" t="0" r="0" b="0"/>
            </a:stretch>
          </a:blipFill>
        </p:spPr>
      </p:sp>
      <p:sp>
        <p:nvSpPr>
          <p:cNvPr name="Freeform 4" id="4"/>
          <p:cNvSpPr/>
          <p:nvPr/>
        </p:nvSpPr>
        <p:spPr>
          <a:xfrm flipH="false" flipV="false" rot="0">
            <a:off x="-251530" y="8311827"/>
            <a:ext cx="2560461" cy="1892946"/>
          </a:xfrm>
          <a:custGeom>
            <a:avLst/>
            <a:gdLst/>
            <a:ahLst/>
            <a:cxnLst/>
            <a:rect r="r" b="b" t="t" l="l"/>
            <a:pathLst>
              <a:path h="1892946" w="2560461">
                <a:moveTo>
                  <a:pt x="0" y="0"/>
                </a:moveTo>
                <a:lnTo>
                  <a:pt x="2560460" y="0"/>
                </a:lnTo>
                <a:lnTo>
                  <a:pt x="2560460" y="1892946"/>
                </a:lnTo>
                <a:lnTo>
                  <a:pt x="0" y="1892946"/>
                </a:lnTo>
                <a:lnTo>
                  <a:pt x="0" y="0"/>
                </a:lnTo>
                <a:close/>
              </a:path>
            </a:pathLst>
          </a:custGeom>
          <a:blipFill>
            <a:blip r:embed="rId4"/>
            <a:stretch>
              <a:fillRect l="0" t="0" r="0" b="0"/>
            </a:stretch>
          </a:blipFill>
        </p:spPr>
      </p:sp>
      <p:sp>
        <p:nvSpPr>
          <p:cNvPr name="TextBox 5" id="5"/>
          <p:cNvSpPr txBox="true"/>
          <p:nvPr/>
        </p:nvSpPr>
        <p:spPr>
          <a:xfrm rot="0">
            <a:off x="3036260" y="1274876"/>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Project Statement</a:t>
            </a:r>
          </a:p>
        </p:txBody>
      </p:sp>
      <p:sp>
        <p:nvSpPr>
          <p:cNvPr name="TextBox 6" id="6"/>
          <p:cNvSpPr txBox="true"/>
          <p:nvPr/>
        </p:nvSpPr>
        <p:spPr>
          <a:xfrm rot="0">
            <a:off x="471307" y="2443762"/>
            <a:ext cx="8436719" cy="5294702"/>
          </a:xfrm>
          <a:prstGeom prst="rect">
            <a:avLst/>
          </a:prstGeom>
        </p:spPr>
        <p:txBody>
          <a:bodyPr anchor="t" rtlCol="false" tIns="0" lIns="0" bIns="0" rIns="0">
            <a:spAutoFit/>
          </a:bodyPr>
          <a:lstStyle/>
          <a:p>
            <a:pPr algn="l">
              <a:lnSpc>
                <a:spcPts val="4361"/>
              </a:lnSpc>
            </a:pPr>
            <a:r>
              <a:rPr lang="en-US" sz="3304" spc="-204">
                <a:solidFill>
                  <a:srgbClr val="000000"/>
                </a:solidFill>
                <a:latin typeface="Times New Roman Bold"/>
              </a:rPr>
              <a:t>Month 7-9: Advanced Data Transformation and Warehousing</a:t>
            </a:r>
          </a:p>
          <a:p>
            <a:pPr algn="l" marL="667358" indent="-333679" lvl="1">
              <a:lnSpc>
                <a:spcPts val="4080"/>
              </a:lnSpc>
              <a:buFont typeface="Arial"/>
              <a:buChar char="•"/>
            </a:pPr>
            <a:r>
              <a:rPr lang="en-US" sz="3091" spc="-191">
                <a:solidFill>
                  <a:srgbClr val="000000"/>
                </a:solidFill>
                <a:latin typeface="Times New Roman"/>
              </a:rPr>
              <a:t>Task 1: Feature Engineering, complex transformations, normalization &amp; dimensionality reduction and machine learning techniques.</a:t>
            </a:r>
          </a:p>
          <a:p>
            <a:pPr algn="l">
              <a:lnSpc>
                <a:spcPts val="4080"/>
              </a:lnSpc>
            </a:pPr>
          </a:p>
          <a:p>
            <a:pPr algn="l" marL="667358" indent="-333679" lvl="1">
              <a:lnSpc>
                <a:spcPts val="4080"/>
              </a:lnSpc>
              <a:buFont typeface="Arial"/>
              <a:buChar char="•"/>
            </a:pPr>
            <a:r>
              <a:rPr lang="en-US" sz="3091" spc="-193">
                <a:solidFill>
                  <a:srgbClr val="000000"/>
                </a:solidFill>
                <a:latin typeface="Times New Roman"/>
              </a:rPr>
              <a:t>Task 2: Data warehouse schema , store data efficiently to support complex queries. Additionally, it will be optimized for performance using indexing, with security and access controls implemented.</a:t>
            </a:r>
          </a:p>
        </p:txBody>
      </p:sp>
      <p:sp>
        <p:nvSpPr>
          <p:cNvPr name="TextBox 7" id="7"/>
          <p:cNvSpPr txBox="true"/>
          <p:nvPr/>
        </p:nvSpPr>
        <p:spPr>
          <a:xfrm rot="0">
            <a:off x="9624561" y="2443762"/>
            <a:ext cx="8115300" cy="5237683"/>
          </a:xfrm>
          <a:prstGeom prst="rect">
            <a:avLst/>
          </a:prstGeom>
        </p:spPr>
        <p:txBody>
          <a:bodyPr anchor="t" rtlCol="false" tIns="0" lIns="0" bIns="0" rIns="0">
            <a:spAutoFit/>
          </a:bodyPr>
          <a:lstStyle/>
          <a:p>
            <a:pPr algn="l">
              <a:lnSpc>
                <a:spcPts val="4356"/>
              </a:lnSpc>
            </a:pPr>
            <a:r>
              <a:rPr lang="en-US" sz="3300" spc="-204">
                <a:solidFill>
                  <a:srgbClr val="000000"/>
                </a:solidFill>
                <a:latin typeface="Times New Roman Bold"/>
              </a:rPr>
              <a:t>Month 10-12: Reporting and Visualization</a:t>
            </a:r>
          </a:p>
          <a:p>
            <a:pPr algn="l" marL="667131" indent="-333566" lvl="1">
              <a:lnSpc>
                <a:spcPts val="4078"/>
              </a:lnSpc>
              <a:buFont typeface="Arial"/>
              <a:buChar char="•"/>
            </a:pPr>
            <a:r>
              <a:rPr lang="en-US" sz="3090" spc="-191">
                <a:solidFill>
                  <a:srgbClr val="000000"/>
                </a:solidFill>
                <a:latin typeface="Times New Roman"/>
              </a:rPr>
              <a:t>Task 1: Identify the top scoring team, visualize goal trends (horizontal bar chart, stacked bar chart) and scorer performance (time series analysis, advanced visualizations).</a:t>
            </a:r>
          </a:p>
          <a:p>
            <a:pPr algn="l">
              <a:lnSpc>
                <a:spcPts val="4078"/>
              </a:lnSpc>
            </a:pPr>
          </a:p>
          <a:p>
            <a:pPr algn="l" marL="667131" indent="-333566" lvl="1">
              <a:lnSpc>
                <a:spcPts val="4078"/>
              </a:lnSpc>
              <a:buFont typeface="Arial"/>
              <a:buChar char="•"/>
            </a:pPr>
            <a:r>
              <a:rPr lang="en-US" sz="3090" spc="-193">
                <a:solidFill>
                  <a:srgbClr val="000000"/>
                </a:solidFill>
                <a:latin typeface="Times New Roman"/>
              </a:rPr>
              <a:t>Task 2: Build interactive dashboards (Power BI, Tableau, Dash, Streamlit) for player/team analysis, use clustering &amp; prediction for future performance insights.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614316" y="4388751"/>
            <a:ext cx="8120312" cy="3610254"/>
          </a:xfrm>
          <a:custGeom>
            <a:avLst/>
            <a:gdLst/>
            <a:ahLst/>
            <a:cxnLst/>
            <a:rect r="r" b="b" t="t" l="l"/>
            <a:pathLst>
              <a:path h="3610254" w="8120312">
                <a:moveTo>
                  <a:pt x="0" y="0"/>
                </a:moveTo>
                <a:lnTo>
                  <a:pt x="8120312" y="0"/>
                </a:lnTo>
                <a:lnTo>
                  <a:pt x="8120312" y="3610254"/>
                </a:lnTo>
                <a:lnTo>
                  <a:pt x="0" y="3610254"/>
                </a:lnTo>
                <a:lnTo>
                  <a:pt x="0" y="0"/>
                </a:lnTo>
                <a:close/>
              </a:path>
            </a:pathLst>
          </a:custGeom>
          <a:blipFill>
            <a:blip r:embed="rId5"/>
            <a:stretch>
              <a:fillRect l="0" t="0" r="0" b="0"/>
            </a:stretch>
          </a:blipFill>
        </p:spPr>
      </p:sp>
      <p:sp>
        <p:nvSpPr>
          <p:cNvPr name="Freeform 6" id="6"/>
          <p:cNvSpPr/>
          <p:nvPr/>
        </p:nvSpPr>
        <p:spPr>
          <a:xfrm flipH="false" flipV="false" rot="0">
            <a:off x="9144000" y="4566294"/>
            <a:ext cx="8902934" cy="3255167"/>
          </a:xfrm>
          <a:custGeom>
            <a:avLst/>
            <a:gdLst/>
            <a:ahLst/>
            <a:cxnLst/>
            <a:rect r="r" b="b" t="t" l="l"/>
            <a:pathLst>
              <a:path h="3255167" w="8902934">
                <a:moveTo>
                  <a:pt x="0" y="0"/>
                </a:moveTo>
                <a:lnTo>
                  <a:pt x="8902934" y="0"/>
                </a:lnTo>
                <a:lnTo>
                  <a:pt x="8902934" y="3255167"/>
                </a:lnTo>
                <a:lnTo>
                  <a:pt x="0" y="3255167"/>
                </a:lnTo>
                <a:lnTo>
                  <a:pt x="0" y="0"/>
                </a:lnTo>
                <a:close/>
              </a:path>
            </a:pathLst>
          </a:custGeom>
          <a:blipFill>
            <a:blip r:embed="rId6"/>
            <a:stretch>
              <a:fillRect l="0" t="0" r="0" b="0"/>
            </a:stretch>
          </a:blipFill>
        </p:spPr>
      </p:sp>
      <p:sp>
        <p:nvSpPr>
          <p:cNvPr name="TextBox 7" id="7"/>
          <p:cNvSpPr txBox="true"/>
          <p:nvPr/>
        </p:nvSpPr>
        <p:spPr>
          <a:xfrm rot="0">
            <a:off x="3182645" y="97155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Description</a:t>
            </a:r>
          </a:p>
        </p:txBody>
      </p:sp>
      <p:sp>
        <p:nvSpPr>
          <p:cNvPr name="TextBox 8" id="8"/>
          <p:cNvSpPr txBox="true"/>
          <p:nvPr/>
        </p:nvSpPr>
        <p:spPr>
          <a:xfrm rot="0">
            <a:off x="614316" y="1929384"/>
            <a:ext cx="13838189" cy="2151543"/>
          </a:xfrm>
          <a:prstGeom prst="rect">
            <a:avLst/>
          </a:prstGeom>
        </p:spPr>
        <p:txBody>
          <a:bodyPr anchor="t" rtlCol="false" tIns="0" lIns="0" bIns="0" rIns="0">
            <a:spAutoFit/>
          </a:bodyPr>
          <a:lstStyle/>
          <a:p>
            <a:pPr algn="l">
              <a:lnSpc>
                <a:spcPts val="4361"/>
              </a:lnSpc>
            </a:pPr>
            <a:r>
              <a:rPr lang="en-US" sz="3304" spc="-204">
                <a:solidFill>
                  <a:srgbClr val="000000"/>
                </a:solidFill>
                <a:latin typeface="Times New Roman Bold"/>
              </a:rPr>
              <a:t>Problem Statement-1: Data Cleaning and Augmentation</a:t>
            </a:r>
          </a:p>
          <a:p>
            <a:pPr algn="l" marL="667358" indent="-333679" lvl="1">
              <a:lnSpc>
                <a:spcPts val="4080"/>
              </a:lnSpc>
              <a:buFont typeface="Arial"/>
              <a:buChar char="•"/>
            </a:pPr>
            <a:r>
              <a:rPr lang="en-US" sz="3091" spc="-191">
                <a:solidFill>
                  <a:srgbClr val="000000"/>
                </a:solidFill>
                <a:latin typeface="Times New Roman"/>
              </a:rPr>
              <a:t>Handling missing values using fillna and knn provided a more clear and precise dataset.</a:t>
            </a:r>
          </a:p>
          <a:p>
            <a:pPr algn="l" marL="667358" indent="-333679" lvl="1">
              <a:lnSpc>
                <a:spcPts val="4080"/>
              </a:lnSpc>
              <a:buFont typeface="Arial"/>
              <a:buChar char="•"/>
            </a:pPr>
            <a:r>
              <a:rPr lang="en-US" sz="3091" spc="-193">
                <a:solidFill>
                  <a:srgbClr val="000000"/>
                </a:solidFill>
                <a:latin typeface="Times New Roman"/>
              </a:rPr>
              <a:t>Outlier detection was done using IQR method and it was imputed using mean value of each column.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2810787" y="108602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2227894" y="2148634"/>
            <a:ext cx="5525123" cy="2791829"/>
            <a:chOff x="0" y="0"/>
            <a:chExt cx="7366830" cy="3722438"/>
          </a:xfrm>
        </p:grpSpPr>
        <p:sp>
          <p:nvSpPr>
            <p:cNvPr name="Freeform 7" id="7" descr="Graphical user interface, application  Description automatically generated"/>
            <p:cNvSpPr/>
            <p:nvPr/>
          </p:nvSpPr>
          <p:spPr>
            <a:xfrm flipH="false" flipV="false" rot="0">
              <a:off x="0" y="0"/>
              <a:ext cx="7366830" cy="3722438"/>
            </a:xfrm>
            <a:custGeom>
              <a:avLst/>
              <a:gdLst/>
              <a:ahLst/>
              <a:cxnLst/>
              <a:rect r="r" b="b" t="t" l="l"/>
              <a:pathLst>
                <a:path h="3722438" w="7366830">
                  <a:moveTo>
                    <a:pt x="0" y="0"/>
                  </a:moveTo>
                  <a:lnTo>
                    <a:pt x="7366830" y="0"/>
                  </a:lnTo>
                  <a:lnTo>
                    <a:pt x="7366830" y="3722438"/>
                  </a:lnTo>
                  <a:lnTo>
                    <a:pt x="0" y="3722438"/>
                  </a:lnTo>
                  <a:lnTo>
                    <a:pt x="0" y="0"/>
                  </a:lnTo>
                  <a:close/>
                </a:path>
              </a:pathLst>
            </a:custGeom>
            <a:blipFill>
              <a:blip r:embed="rId5"/>
              <a:stretch>
                <a:fillRect l="0" t="-38765" r="0" b="-59137"/>
              </a:stretch>
            </a:blipFill>
            <a:ln w="57150" cap="sq">
              <a:solidFill>
                <a:srgbClr val="000000"/>
              </a:solidFill>
              <a:prstDash val="solid"/>
              <a:miter/>
            </a:ln>
          </p:spPr>
        </p:sp>
        <p:sp>
          <p:nvSpPr>
            <p:cNvPr name="Freeform 8" id="8"/>
            <p:cNvSpPr/>
            <p:nvPr/>
          </p:nvSpPr>
          <p:spPr>
            <a:xfrm flipH="false" flipV="false" rot="0">
              <a:off x="330585" y="57362"/>
              <a:ext cx="6705661" cy="3480712"/>
            </a:xfrm>
            <a:custGeom>
              <a:avLst/>
              <a:gdLst/>
              <a:ahLst/>
              <a:cxnLst/>
              <a:rect r="r" b="b" t="t" l="l"/>
              <a:pathLst>
                <a:path h="3480712" w="6705661">
                  <a:moveTo>
                    <a:pt x="0" y="0"/>
                  </a:moveTo>
                  <a:lnTo>
                    <a:pt x="6705661" y="0"/>
                  </a:lnTo>
                  <a:lnTo>
                    <a:pt x="6705661" y="3480712"/>
                  </a:lnTo>
                  <a:lnTo>
                    <a:pt x="0" y="3480712"/>
                  </a:lnTo>
                  <a:lnTo>
                    <a:pt x="0" y="0"/>
                  </a:lnTo>
                  <a:close/>
                </a:path>
              </a:pathLst>
            </a:custGeom>
            <a:blipFill>
              <a:blip r:embed="rId6"/>
              <a:stretch>
                <a:fillRect l="0" t="-904" r="0" b="-1903"/>
              </a:stretch>
            </a:blipFill>
          </p:spPr>
        </p:sp>
      </p:grpSp>
      <p:grpSp>
        <p:nvGrpSpPr>
          <p:cNvPr name="Group 9" id="9"/>
          <p:cNvGrpSpPr/>
          <p:nvPr/>
        </p:nvGrpSpPr>
        <p:grpSpPr>
          <a:xfrm rot="0">
            <a:off x="8908026" y="2090582"/>
            <a:ext cx="6604765" cy="2849880"/>
            <a:chOff x="0" y="0"/>
            <a:chExt cx="8806353" cy="3799840"/>
          </a:xfrm>
        </p:grpSpPr>
        <p:sp>
          <p:nvSpPr>
            <p:cNvPr name="Freeform 10" id="10" descr="Graphical user interface, application  Description automatically generated"/>
            <p:cNvSpPr/>
            <p:nvPr/>
          </p:nvSpPr>
          <p:spPr>
            <a:xfrm flipH="false" flipV="false" rot="0">
              <a:off x="0" y="0"/>
              <a:ext cx="8806353" cy="3799840"/>
            </a:xfrm>
            <a:custGeom>
              <a:avLst/>
              <a:gdLst/>
              <a:ahLst/>
              <a:cxnLst/>
              <a:rect r="r" b="b" t="t" l="l"/>
              <a:pathLst>
                <a:path h="3799840" w="8806353">
                  <a:moveTo>
                    <a:pt x="0" y="0"/>
                  </a:moveTo>
                  <a:lnTo>
                    <a:pt x="8806353" y="0"/>
                  </a:lnTo>
                  <a:lnTo>
                    <a:pt x="8806353" y="3799840"/>
                  </a:lnTo>
                  <a:lnTo>
                    <a:pt x="0" y="3799840"/>
                  </a:lnTo>
                  <a:lnTo>
                    <a:pt x="0" y="0"/>
                  </a:lnTo>
                  <a:close/>
                </a:path>
              </a:pathLst>
            </a:custGeom>
            <a:blipFill>
              <a:blip r:embed="rId5"/>
              <a:stretch>
                <a:fillRect l="0" t="-46885" r="0" b="-84869"/>
              </a:stretch>
            </a:blipFill>
            <a:ln w="57150" cap="sq">
              <a:solidFill>
                <a:srgbClr val="000000"/>
              </a:solidFill>
              <a:prstDash val="solid"/>
              <a:miter/>
            </a:ln>
          </p:spPr>
        </p:sp>
        <p:sp>
          <p:nvSpPr>
            <p:cNvPr name="Freeform 11" id="11"/>
            <p:cNvSpPr/>
            <p:nvPr/>
          </p:nvSpPr>
          <p:spPr>
            <a:xfrm flipH="false" flipV="false" rot="0">
              <a:off x="69949" y="160569"/>
              <a:ext cx="8666456" cy="3478703"/>
            </a:xfrm>
            <a:custGeom>
              <a:avLst/>
              <a:gdLst/>
              <a:ahLst/>
              <a:cxnLst/>
              <a:rect r="r" b="b" t="t" l="l"/>
              <a:pathLst>
                <a:path h="3478703" w="8666456">
                  <a:moveTo>
                    <a:pt x="0" y="0"/>
                  </a:moveTo>
                  <a:lnTo>
                    <a:pt x="8666456" y="0"/>
                  </a:lnTo>
                  <a:lnTo>
                    <a:pt x="8666456" y="3478703"/>
                  </a:lnTo>
                  <a:lnTo>
                    <a:pt x="0" y="3478703"/>
                  </a:lnTo>
                  <a:lnTo>
                    <a:pt x="0" y="0"/>
                  </a:lnTo>
                  <a:close/>
                </a:path>
              </a:pathLst>
            </a:custGeom>
            <a:blipFill>
              <a:blip r:embed="rId7"/>
              <a:stretch>
                <a:fillRect l="0" t="0" r="0" b="0"/>
              </a:stretch>
            </a:blipFill>
          </p:spPr>
        </p:sp>
      </p:grpSp>
      <p:sp>
        <p:nvSpPr>
          <p:cNvPr name="TextBox 12" id="12"/>
          <p:cNvSpPr txBox="true"/>
          <p:nvPr/>
        </p:nvSpPr>
        <p:spPr>
          <a:xfrm rot="0">
            <a:off x="3939152" y="9548011"/>
            <a:ext cx="8847237"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1: Data Cleaning and Augmentation</a:t>
            </a:r>
          </a:p>
        </p:txBody>
      </p:sp>
      <p:grpSp>
        <p:nvGrpSpPr>
          <p:cNvPr name="Group 13" id="13"/>
          <p:cNvGrpSpPr/>
          <p:nvPr/>
        </p:nvGrpSpPr>
        <p:grpSpPr>
          <a:xfrm rot="0">
            <a:off x="6544983" y="5196736"/>
            <a:ext cx="4726085" cy="4061564"/>
            <a:chOff x="0" y="0"/>
            <a:chExt cx="6301447" cy="5415419"/>
          </a:xfrm>
        </p:grpSpPr>
        <p:sp>
          <p:nvSpPr>
            <p:cNvPr name="Freeform 14" id="14"/>
            <p:cNvSpPr/>
            <p:nvPr/>
          </p:nvSpPr>
          <p:spPr>
            <a:xfrm flipH="false" flipV="false" rot="0">
              <a:off x="0" y="0"/>
              <a:ext cx="5815488" cy="5077862"/>
            </a:xfrm>
            <a:custGeom>
              <a:avLst/>
              <a:gdLst/>
              <a:ahLst/>
              <a:cxnLst/>
              <a:rect r="r" b="b" t="t" l="l"/>
              <a:pathLst>
                <a:path h="5077862" w="5815488">
                  <a:moveTo>
                    <a:pt x="0" y="0"/>
                  </a:moveTo>
                  <a:lnTo>
                    <a:pt x="5815488" y="0"/>
                  </a:lnTo>
                  <a:lnTo>
                    <a:pt x="5815488" y="5077862"/>
                  </a:lnTo>
                  <a:lnTo>
                    <a:pt x="0" y="5077862"/>
                  </a:lnTo>
                  <a:lnTo>
                    <a:pt x="0" y="0"/>
                  </a:lnTo>
                  <a:close/>
                </a:path>
              </a:pathLst>
            </a:custGeom>
            <a:blipFill>
              <a:blip r:embed="rId8"/>
              <a:stretch>
                <a:fillRect l="0" t="0" r="0" b="0"/>
              </a:stretch>
            </a:blipFill>
          </p:spPr>
        </p:sp>
        <p:sp>
          <p:nvSpPr>
            <p:cNvPr name="Freeform 15" id="15" descr="Graphical user interface, application  Description automatically generated"/>
            <p:cNvSpPr/>
            <p:nvPr/>
          </p:nvSpPr>
          <p:spPr>
            <a:xfrm flipH="false" flipV="false" rot="0">
              <a:off x="0" y="0"/>
              <a:ext cx="6301447" cy="5415419"/>
            </a:xfrm>
            <a:custGeom>
              <a:avLst/>
              <a:gdLst/>
              <a:ahLst/>
              <a:cxnLst/>
              <a:rect r="r" b="b" t="t" l="l"/>
              <a:pathLst>
                <a:path h="5415419" w="6301447">
                  <a:moveTo>
                    <a:pt x="0" y="0"/>
                  </a:moveTo>
                  <a:lnTo>
                    <a:pt x="6301447" y="0"/>
                  </a:lnTo>
                  <a:lnTo>
                    <a:pt x="6301447" y="5415419"/>
                  </a:lnTo>
                  <a:lnTo>
                    <a:pt x="0" y="5415419"/>
                  </a:lnTo>
                  <a:lnTo>
                    <a:pt x="0" y="0"/>
                  </a:lnTo>
                  <a:close/>
                </a:path>
              </a:pathLst>
            </a:custGeom>
            <a:blipFill>
              <a:blip r:embed="rId5"/>
              <a:stretch>
                <a:fillRect l="-28076" t="-143846" r="-270415" b="-219844"/>
              </a:stretch>
            </a:blipFill>
            <a:ln w="47625" cap="sq">
              <a:solidFill>
                <a:srgbClr val="000000"/>
              </a:solid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212417" y="8581222"/>
            <a:ext cx="2447195" cy="1809209"/>
          </a:xfrm>
          <a:custGeom>
            <a:avLst/>
            <a:gdLst/>
            <a:ahLst/>
            <a:cxnLst/>
            <a:rect r="r" b="b" t="t" l="l"/>
            <a:pathLst>
              <a:path h="1809209" w="2447195">
                <a:moveTo>
                  <a:pt x="0" y="0"/>
                </a:moveTo>
                <a:lnTo>
                  <a:pt x="2447195" y="0"/>
                </a:lnTo>
                <a:lnTo>
                  <a:pt x="2447195" y="1809208"/>
                </a:lnTo>
                <a:lnTo>
                  <a:pt x="0" y="1809208"/>
                </a:lnTo>
                <a:lnTo>
                  <a:pt x="0" y="0"/>
                </a:lnTo>
                <a:close/>
              </a:path>
            </a:pathLst>
          </a:custGeom>
          <a:blipFill>
            <a:blip r:embed="rId4"/>
            <a:stretch>
              <a:fillRect l="0" t="0" r="0" b="0"/>
            </a:stretch>
          </a:blipFill>
        </p:spPr>
      </p:sp>
      <p:sp>
        <p:nvSpPr>
          <p:cNvPr name="Freeform 5" id="5"/>
          <p:cNvSpPr/>
          <p:nvPr/>
        </p:nvSpPr>
        <p:spPr>
          <a:xfrm flipH="false" flipV="false" rot="0">
            <a:off x="2234778" y="4727641"/>
            <a:ext cx="5797659" cy="4530659"/>
          </a:xfrm>
          <a:custGeom>
            <a:avLst/>
            <a:gdLst/>
            <a:ahLst/>
            <a:cxnLst/>
            <a:rect r="r" b="b" t="t" l="l"/>
            <a:pathLst>
              <a:path h="4530659" w="5797659">
                <a:moveTo>
                  <a:pt x="0" y="0"/>
                </a:moveTo>
                <a:lnTo>
                  <a:pt x="5797659" y="0"/>
                </a:lnTo>
                <a:lnTo>
                  <a:pt x="5797659" y="4530659"/>
                </a:lnTo>
                <a:lnTo>
                  <a:pt x="0" y="4530659"/>
                </a:lnTo>
                <a:lnTo>
                  <a:pt x="0" y="0"/>
                </a:lnTo>
                <a:close/>
              </a:path>
            </a:pathLst>
          </a:custGeom>
          <a:blipFill>
            <a:blip r:embed="rId5"/>
            <a:stretch>
              <a:fillRect l="0" t="0" r="0" b="0"/>
            </a:stretch>
          </a:blipFill>
        </p:spPr>
      </p:sp>
      <p:sp>
        <p:nvSpPr>
          <p:cNvPr name="Freeform 6" id="6"/>
          <p:cNvSpPr/>
          <p:nvPr/>
        </p:nvSpPr>
        <p:spPr>
          <a:xfrm flipH="false" flipV="false" rot="0">
            <a:off x="9144000" y="4671477"/>
            <a:ext cx="6994009" cy="4523629"/>
          </a:xfrm>
          <a:custGeom>
            <a:avLst/>
            <a:gdLst/>
            <a:ahLst/>
            <a:cxnLst/>
            <a:rect r="r" b="b" t="t" l="l"/>
            <a:pathLst>
              <a:path h="4523629" w="6994009">
                <a:moveTo>
                  <a:pt x="0" y="0"/>
                </a:moveTo>
                <a:lnTo>
                  <a:pt x="6994009" y="0"/>
                </a:lnTo>
                <a:lnTo>
                  <a:pt x="6994009" y="4523629"/>
                </a:lnTo>
                <a:lnTo>
                  <a:pt x="0" y="4523629"/>
                </a:lnTo>
                <a:lnTo>
                  <a:pt x="0" y="0"/>
                </a:lnTo>
                <a:close/>
              </a:path>
            </a:pathLst>
          </a:custGeom>
          <a:blipFill>
            <a:blip r:embed="rId6"/>
            <a:stretch>
              <a:fillRect l="0" t="0" r="0" b="0"/>
            </a:stretch>
          </a:blipFill>
        </p:spPr>
      </p:sp>
      <p:sp>
        <p:nvSpPr>
          <p:cNvPr name="TextBox 7" id="7"/>
          <p:cNvSpPr txBox="true"/>
          <p:nvPr/>
        </p:nvSpPr>
        <p:spPr>
          <a:xfrm rot="0">
            <a:off x="3182645" y="971550"/>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Description</a:t>
            </a:r>
          </a:p>
        </p:txBody>
      </p:sp>
      <p:sp>
        <p:nvSpPr>
          <p:cNvPr name="TextBox 8" id="8"/>
          <p:cNvSpPr txBox="true"/>
          <p:nvPr/>
        </p:nvSpPr>
        <p:spPr>
          <a:xfrm rot="0">
            <a:off x="614316" y="1929384"/>
            <a:ext cx="15680611" cy="2227743"/>
          </a:xfrm>
          <a:prstGeom prst="rect">
            <a:avLst/>
          </a:prstGeom>
        </p:spPr>
        <p:txBody>
          <a:bodyPr anchor="t" rtlCol="false" tIns="0" lIns="0" bIns="0" rIns="0">
            <a:spAutoFit/>
          </a:bodyPr>
          <a:lstStyle/>
          <a:p>
            <a:pPr algn="l">
              <a:lnSpc>
                <a:spcPts val="4361"/>
              </a:lnSpc>
            </a:pPr>
            <a:r>
              <a:rPr lang="en-US" sz="3304" spc="-204">
                <a:solidFill>
                  <a:srgbClr val="000000"/>
                </a:solidFill>
                <a:latin typeface="Times New Roman Bold"/>
              </a:rPr>
              <a:t>Problem Statement-2: Position Analysis</a:t>
            </a:r>
          </a:p>
          <a:p>
            <a:pPr algn="l" marL="713382" indent="-356691" lvl="1">
              <a:lnSpc>
                <a:spcPts val="4361"/>
              </a:lnSpc>
              <a:buFont typeface="Arial"/>
              <a:buChar char="•"/>
            </a:pPr>
            <a:r>
              <a:rPr lang="en-US" sz="3304" spc="-204">
                <a:solidFill>
                  <a:srgbClr val="000000"/>
                </a:solidFill>
                <a:latin typeface="Times New Roman"/>
              </a:rPr>
              <a:t>Found the number of players playing for each position, the maximum was goalkeeper meanwhile lowest was midfielder.</a:t>
            </a:r>
          </a:p>
          <a:p>
            <a:pPr algn="l" marL="667358" indent="-333679" lvl="1">
              <a:lnSpc>
                <a:spcPts val="4080"/>
              </a:lnSpc>
              <a:buFont typeface="Arial"/>
              <a:buChar char="•"/>
            </a:pPr>
            <a:r>
              <a:rPr lang="en-US" sz="3091" spc="-193">
                <a:solidFill>
                  <a:srgbClr val="000000"/>
                </a:solidFill>
                <a:latin typeface="Times New Roman"/>
              </a:rPr>
              <a:t>To further validate the findings, chi square test was conducted, hence the results were validated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680217" y="0"/>
            <a:ext cx="3607783" cy="2783150"/>
          </a:xfrm>
          <a:custGeom>
            <a:avLst/>
            <a:gdLst/>
            <a:ahLst/>
            <a:cxnLst/>
            <a:rect r="r" b="b" t="t" l="l"/>
            <a:pathLst>
              <a:path h="2783150" w="3607783">
                <a:moveTo>
                  <a:pt x="0" y="0"/>
                </a:moveTo>
                <a:lnTo>
                  <a:pt x="3607783" y="0"/>
                </a:lnTo>
                <a:lnTo>
                  <a:pt x="3607783" y="2783150"/>
                </a:lnTo>
                <a:lnTo>
                  <a:pt x="0" y="2783150"/>
                </a:lnTo>
                <a:lnTo>
                  <a:pt x="0" y="0"/>
                </a:lnTo>
                <a:close/>
              </a:path>
            </a:pathLst>
          </a:custGeom>
          <a:blipFill>
            <a:blip r:embed="rId3"/>
            <a:stretch>
              <a:fillRect l="0" t="0" r="0" b="0"/>
            </a:stretch>
          </a:blipFill>
        </p:spPr>
      </p:sp>
      <p:sp>
        <p:nvSpPr>
          <p:cNvPr name="Freeform 4" id="4"/>
          <p:cNvSpPr/>
          <p:nvPr/>
        </p:nvSpPr>
        <p:spPr>
          <a:xfrm flipH="false" flipV="false" rot="0">
            <a:off x="0" y="6620824"/>
            <a:ext cx="3182644" cy="2352926"/>
          </a:xfrm>
          <a:custGeom>
            <a:avLst/>
            <a:gdLst/>
            <a:ahLst/>
            <a:cxnLst/>
            <a:rect r="r" b="b" t="t" l="l"/>
            <a:pathLst>
              <a:path h="2352926" w="3182644">
                <a:moveTo>
                  <a:pt x="0" y="0"/>
                </a:moveTo>
                <a:lnTo>
                  <a:pt x="3182644" y="0"/>
                </a:lnTo>
                <a:lnTo>
                  <a:pt x="3182644" y="2352926"/>
                </a:lnTo>
                <a:lnTo>
                  <a:pt x="0" y="2352926"/>
                </a:lnTo>
                <a:lnTo>
                  <a:pt x="0" y="0"/>
                </a:lnTo>
                <a:close/>
              </a:path>
            </a:pathLst>
          </a:custGeom>
          <a:blipFill>
            <a:blip r:embed="rId4"/>
            <a:stretch>
              <a:fillRect l="0" t="0" r="0" b="0"/>
            </a:stretch>
          </a:blipFill>
        </p:spPr>
      </p:sp>
      <p:sp>
        <p:nvSpPr>
          <p:cNvPr name="TextBox 5" id="5"/>
          <p:cNvSpPr txBox="true"/>
          <p:nvPr/>
        </p:nvSpPr>
        <p:spPr>
          <a:xfrm rot="0">
            <a:off x="3201695" y="1334425"/>
            <a:ext cx="11103966" cy="1062609"/>
          </a:xfrm>
          <a:prstGeom prst="rect">
            <a:avLst/>
          </a:prstGeom>
        </p:spPr>
        <p:txBody>
          <a:bodyPr anchor="t" rtlCol="false" tIns="0" lIns="0" bIns="0" rIns="0">
            <a:spAutoFit/>
          </a:bodyPr>
          <a:lstStyle/>
          <a:p>
            <a:pPr algn="ctr">
              <a:lnSpc>
                <a:spcPts val="7128"/>
              </a:lnSpc>
            </a:pPr>
            <a:r>
              <a:rPr lang="en-US" sz="6600">
                <a:solidFill>
                  <a:srgbClr val="000000"/>
                </a:solidFill>
                <a:latin typeface="Times New Roman"/>
              </a:rPr>
              <a:t>Figures/Graph</a:t>
            </a:r>
          </a:p>
        </p:txBody>
      </p:sp>
      <p:grpSp>
        <p:nvGrpSpPr>
          <p:cNvPr name="Group 6" id="6"/>
          <p:cNvGrpSpPr/>
          <p:nvPr/>
        </p:nvGrpSpPr>
        <p:grpSpPr>
          <a:xfrm rot="0">
            <a:off x="9144000" y="2602151"/>
            <a:ext cx="7403759" cy="4271681"/>
            <a:chOff x="0" y="0"/>
            <a:chExt cx="9871679" cy="5695575"/>
          </a:xfrm>
        </p:grpSpPr>
        <p:sp>
          <p:nvSpPr>
            <p:cNvPr name="Freeform 7" id="7" descr="Graphical user interface, application  Description automatically generated"/>
            <p:cNvSpPr/>
            <p:nvPr/>
          </p:nvSpPr>
          <p:spPr>
            <a:xfrm flipH="false" flipV="false" rot="0">
              <a:off x="0" y="0"/>
              <a:ext cx="9871679" cy="5695575"/>
            </a:xfrm>
            <a:custGeom>
              <a:avLst/>
              <a:gdLst/>
              <a:ahLst/>
              <a:cxnLst/>
              <a:rect r="r" b="b" t="t" l="l"/>
              <a:pathLst>
                <a:path h="5695575" w="9871679">
                  <a:moveTo>
                    <a:pt x="0" y="0"/>
                  </a:moveTo>
                  <a:lnTo>
                    <a:pt x="9871679" y="0"/>
                  </a:lnTo>
                  <a:lnTo>
                    <a:pt x="9871679" y="5695575"/>
                  </a:lnTo>
                  <a:lnTo>
                    <a:pt x="0" y="5695575"/>
                  </a:lnTo>
                  <a:lnTo>
                    <a:pt x="0" y="0"/>
                  </a:lnTo>
                  <a:close/>
                </a:path>
              </a:pathLst>
            </a:custGeom>
            <a:blipFill>
              <a:blip r:embed="rId5"/>
              <a:stretch>
                <a:fillRect l="-2675" t="-29115" r="-3566" b="-55024"/>
              </a:stretch>
            </a:blipFill>
            <a:ln w="38100" cap="sq">
              <a:solidFill>
                <a:srgbClr val="000000"/>
              </a:solidFill>
              <a:prstDash val="solid"/>
              <a:miter/>
            </a:ln>
          </p:spPr>
        </p:sp>
        <p:sp>
          <p:nvSpPr>
            <p:cNvPr name="Freeform 8" id="8"/>
            <p:cNvSpPr/>
            <p:nvPr/>
          </p:nvSpPr>
          <p:spPr>
            <a:xfrm flipH="false" flipV="false" rot="0">
              <a:off x="367837" y="154828"/>
              <a:ext cx="9224028" cy="5385919"/>
            </a:xfrm>
            <a:custGeom>
              <a:avLst/>
              <a:gdLst/>
              <a:ahLst/>
              <a:cxnLst/>
              <a:rect r="r" b="b" t="t" l="l"/>
              <a:pathLst>
                <a:path h="5385919" w="9224028">
                  <a:moveTo>
                    <a:pt x="0" y="0"/>
                  </a:moveTo>
                  <a:lnTo>
                    <a:pt x="9224028" y="0"/>
                  </a:lnTo>
                  <a:lnTo>
                    <a:pt x="9224028" y="5385919"/>
                  </a:lnTo>
                  <a:lnTo>
                    <a:pt x="0" y="5385919"/>
                  </a:lnTo>
                  <a:lnTo>
                    <a:pt x="0" y="0"/>
                  </a:lnTo>
                  <a:close/>
                </a:path>
              </a:pathLst>
            </a:custGeom>
            <a:blipFill>
              <a:blip r:embed="rId6"/>
              <a:stretch>
                <a:fillRect l="0" t="0" r="0" b="0"/>
              </a:stretch>
            </a:blipFill>
          </p:spPr>
        </p:sp>
      </p:grpSp>
      <p:grpSp>
        <p:nvGrpSpPr>
          <p:cNvPr name="Group 9" id="9"/>
          <p:cNvGrpSpPr/>
          <p:nvPr/>
        </p:nvGrpSpPr>
        <p:grpSpPr>
          <a:xfrm rot="0">
            <a:off x="2717621" y="2369438"/>
            <a:ext cx="5645149" cy="5130494"/>
            <a:chOff x="0" y="0"/>
            <a:chExt cx="7526866" cy="6840659"/>
          </a:xfrm>
        </p:grpSpPr>
        <p:sp>
          <p:nvSpPr>
            <p:cNvPr name="Freeform 10" id="10" descr="Graphical user interface, application  Description automatically generated"/>
            <p:cNvSpPr/>
            <p:nvPr/>
          </p:nvSpPr>
          <p:spPr>
            <a:xfrm flipH="false" flipV="false" rot="0">
              <a:off x="0" y="0"/>
              <a:ext cx="7526866" cy="6840659"/>
            </a:xfrm>
            <a:custGeom>
              <a:avLst/>
              <a:gdLst/>
              <a:ahLst/>
              <a:cxnLst/>
              <a:rect r="r" b="b" t="t" l="l"/>
              <a:pathLst>
                <a:path h="6840659" w="7526866">
                  <a:moveTo>
                    <a:pt x="0" y="0"/>
                  </a:moveTo>
                  <a:lnTo>
                    <a:pt x="7526866" y="0"/>
                  </a:lnTo>
                  <a:lnTo>
                    <a:pt x="7526866" y="6840659"/>
                  </a:lnTo>
                  <a:lnTo>
                    <a:pt x="0" y="6840659"/>
                  </a:lnTo>
                  <a:lnTo>
                    <a:pt x="0" y="0"/>
                  </a:lnTo>
                  <a:close/>
                </a:path>
              </a:pathLst>
            </a:custGeom>
            <a:blipFill>
              <a:blip r:embed="rId5"/>
              <a:stretch>
                <a:fillRect l="-32129" t="-35878" r="0" b="-9505"/>
              </a:stretch>
            </a:blipFill>
            <a:ln w="47625" cap="sq">
              <a:solidFill>
                <a:srgbClr val="000000"/>
              </a:solidFill>
              <a:prstDash val="solid"/>
              <a:miter/>
            </a:ln>
          </p:spPr>
        </p:sp>
        <p:sp>
          <p:nvSpPr>
            <p:cNvPr name="Freeform 11" id="11"/>
            <p:cNvSpPr/>
            <p:nvPr/>
          </p:nvSpPr>
          <p:spPr>
            <a:xfrm flipH="false" flipV="false" rot="0">
              <a:off x="213000" y="132205"/>
              <a:ext cx="7100866" cy="6576249"/>
            </a:xfrm>
            <a:custGeom>
              <a:avLst/>
              <a:gdLst/>
              <a:ahLst/>
              <a:cxnLst/>
              <a:rect r="r" b="b" t="t" l="l"/>
              <a:pathLst>
                <a:path h="6576249" w="7100866">
                  <a:moveTo>
                    <a:pt x="0" y="0"/>
                  </a:moveTo>
                  <a:lnTo>
                    <a:pt x="7100866" y="0"/>
                  </a:lnTo>
                  <a:lnTo>
                    <a:pt x="7100866" y="6576249"/>
                  </a:lnTo>
                  <a:lnTo>
                    <a:pt x="0" y="6576249"/>
                  </a:lnTo>
                  <a:lnTo>
                    <a:pt x="0" y="0"/>
                  </a:lnTo>
                  <a:close/>
                </a:path>
              </a:pathLst>
            </a:custGeom>
            <a:blipFill>
              <a:blip r:embed="rId7"/>
              <a:stretch>
                <a:fillRect l="0" t="0" r="0" b="0"/>
              </a:stretch>
            </a:blipFill>
          </p:spPr>
        </p:sp>
      </p:grpSp>
      <p:sp>
        <p:nvSpPr>
          <p:cNvPr name="TextBox 12" id="12"/>
          <p:cNvSpPr txBox="true"/>
          <p:nvPr/>
        </p:nvSpPr>
        <p:spPr>
          <a:xfrm rot="0">
            <a:off x="5998636" y="8489880"/>
            <a:ext cx="6290727" cy="483870"/>
          </a:xfrm>
          <a:prstGeom prst="rect">
            <a:avLst/>
          </a:prstGeom>
        </p:spPr>
        <p:txBody>
          <a:bodyPr anchor="t" rtlCol="false" tIns="0" lIns="0" bIns="0" rIns="0">
            <a:spAutoFit/>
          </a:bodyPr>
          <a:lstStyle/>
          <a:p>
            <a:pPr algn="ctr">
              <a:lnSpc>
                <a:spcPts val="3240"/>
              </a:lnSpc>
              <a:spcBef>
                <a:spcPct val="0"/>
              </a:spcBef>
            </a:pPr>
            <a:r>
              <a:rPr lang="en-US" sz="3000">
                <a:solidFill>
                  <a:srgbClr val="000000"/>
                </a:solidFill>
                <a:latin typeface="Times New Roman Bold"/>
              </a:rPr>
              <a:t>Problem Statement 2: Position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DAGHld-RiM0</dc:identifier>
  <dcterms:modified xsi:type="dcterms:W3CDTF">2011-08-01T06:04:30Z</dcterms:modified>
  <cp:revision>1</cp:revision>
  <dc:title>Capstone_Project_PPT_Strategy_Stars</dc:title>
</cp:coreProperties>
</file>